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handoutMasterIdLst>
    <p:handoutMasterId r:id="rId29"/>
  </p:handoutMasterIdLst>
  <p:sldIdLst>
    <p:sldId id="257" r:id="rId2"/>
    <p:sldId id="371" r:id="rId3"/>
    <p:sldId id="372" r:id="rId4"/>
    <p:sldId id="373" r:id="rId5"/>
    <p:sldId id="374" r:id="rId6"/>
    <p:sldId id="375" r:id="rId7"/>
    <p:sldId id="376" r:id="rId8"/>
    <p:sldId id="302" r:id="rId9"/>
    <p:sldId id="377" r:id="rId10"/>
    <p:sldId id="342" r:id="rId11"/>
    <p:sldId id="345" r:id="rId12"/>
    <p:sldId id="378" r:id="rId13"/>
    <p:sldId id="379" r:id="rId14"/>
    <p:sldId id="380" r:id="rId15"/>
    <p:sldId id="382" r:id="rId16"/>
    <p:sldId id="385" r:id="rId17"/>
    <p:sldId id="386" r:id="rId18"/>
    <p:sldId id="387" r:id="rId19"/>
    <p:sldId id="354" r:id="rId20"/>
    <p:sldId id="355" r:id="rId21"/>
    <p:sldId id="356" r:id="rId22"/>
    <p:sldId id="358" r:id="rId23"/>
    <p:sldId id="359" r:id="rId24"/>
    <p:sldId id="360" r:id="rId25"/>
    <p:sldId id="364" r:id="rId26"/>
    <p:sldId id="365" r:id="rId27"/>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0"/>
    <p:restoredTop sz="94688"/>
  </p:normalViewPr>
  <p:slideViewPr>
    <p:cSldViewPr snapToGrid="0" snapToObjects="1">
      <p:cViewPr>
        <p:scale>
          <a:sx n="95" d="100"/>
          <a:sy n="95" d="100"/>
        </p:scale>
        <p:origin x="112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EE6EEA-5655-F04A-B7FA-1275FB37EF4C}" type="datetimeFigureOut">
              <a:rPr lang="en-US" smtClean="0"/>
              <a:t>11/7/17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6927B1-4E1C-F846-B09A-DDD1DEC57A74}" type="slidenum">
              <a:rPr lang="en-US" smtClean="0"/>
              <a:t>‹#›</a:t>
            </a:fld>
            <a:endParaRPr lang="en-US"/>
          </a:p>
        </p:txBody>
      </p:sp>
    </p:spTree>
    <p:extLst>
      <p:ext uri="{BB962C8B-B14F-4D97-AF65-F5344CB8AC3E}">
        <p14:creationId xmlns:p14="http://schemas.microsoft.com/office/powerpoint/2010/main" val="1903168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C2BCE-CADB-C14D-8FA2-A3A823EEAAA1}" type="datetimeFigureOut">
              <a:rPr lang="en-US" smtClean="0"/>
              <a:t>11/7/17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76646-40A4-7C43-9353-86DADCDD35C1}" type="slidenum">
              <a:rPr lang="en-US" smtClean="0"/>
              <a:t>‹#›</a:t>
            </a:fld>
            <a:endParaRPr lang="en-US"/>
          </a:p>
        </p:txBody>
      </p:sp>
    </p:spTree>
    <p:extLst>
      <p:ext uri="{BB962C8B-B14F-4D97-AF65-F5344CB8AC3E}">
        <p14:creationId xmlns:p14="http://schemas.microsoft.com/office/powerpoint/2010/main" val="12628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3</a:t>
            </a:fld>
            <a:endParaRPr lang="en-US"/>
          </a:p>
        </p:txBody>
      </p:sp>
    </p:spTree>
    <p:extLst>
      <p:ext uri="{BB962C8B-B14F-4D97-AF65-F5344CB8AC3E}">
        <p14:creationId xmlns:p14="http://schemas.microsoft.com/office/powerpoint/2010/main" val="1477903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12</a:t>
            </a:fld>
            <a:endParaRPr lang="en-US"/>
          </a:p>
        </p:txBody>
      </p:sp>
    </p:spTree>
    <p:extLst>
      <p:ext uri="{BB962C8B-B14F-4D97-AF65-F5344CB8AC3E}">
        <p14:creationId xmlns:p14="http://schemas.microsoft.com/office/powerpoint/2010/main" val="102672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13</a:t>
            </a:fld>
            <a:endParaRPr lang="en-US"/>
          </a:p>
        </p:txBody>
      </p:sp>
    </p:spTree>
    <p:extLst>
      <p:ext uri="{BB962C8B-B14F-4D97-AF65-F5344CB8AC3E}">
        <p14:creationId xmlns:p14="http://schemas.microsoft.com/office/powerpoint/2010/main" val="1428777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14</a:t>
            </a:fld>
            <a:endParaRPr lang="en-US"/>
          </a:p>
        </p:txBody>
      </p:sp>
    </p:spTree>
    <p:extLst>
      <p:ext uri="{BB962C8B-B14F-4D97-AF65-F5344CB8AC3E}">
        <p14:creationId xmlns:p14="http://schemas.microsoft.com/office/powerpoint/2010/main" val="170088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15</a:t>
            </a:fld>
            <a:endParaRPr lang="en-US"/>
          </a:p>
        </p:txBody>
      </p:sp>
    </p:spTree>
    <p:extLst>
      <p:ext uri="{BB962C8B-B14F-4D97-AF65-F5344CB8AC3E}">
        <p14:creationId xmlns:p14="http://schemas.microsoft.com/office/powerpoint/2010/main" val="183105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16</a:t>
            </a:fld>
            <a:endParaRPr lang="en-US"/>
          </a:p>
        </p:txBody>
      </p:sp>
    </p:spTree>
    <p:extLst>
      <p:ext uri="{BB962C8B-B14F-4D97-AF65-F5344CB8AC3E}">
        <p14:creationId xmlns:p14="http://schemas.microsoft.com/office/powerpoint/2010/main" val="61149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17</a:t>
            </a:fld>
            <a:endParaRPr lang="en-US"/>
          </a:p>
        </p:txBody>
      </p:sp>
    </p:spTree>
    <p:extLst>
      <p:ext uri="{BB962C8B-B14F-4D97-AF65-F5344CB8AC3E}">
        <p14:creationId xmlns:p14="http://schemas.microsoft.com/office/powerpoint/2010/main" val="144738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18</a:t>
            </a:fld>
            <a:endParaRPr lang="en-US"/>
          </a:p>
        </p:txBody>
      </p:sp>
    </p:spTree>
    <p:extLst>
      <p:ext uri="{BB962C8B-B14F-4D97-AF65-F5344CB8AC3E}">
        <p14:creationId xmlns:p14="http://schemas.microsoft.com/office/powerpoint/2010/main" val="2029230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Lower case d is the same thing as (pi-theta)</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All equations also given in exercises for today</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To test significance: typically simulate data under neutral coalescent models and compare observed D values</a:t>
            </a:r>
          </a:p>
        </p:txBody>
      </p:sp>
      <p:sp>
        <p:nvSpPr>
          <p:cNvPr id="4" name="Slide Number Placeholder 3"/>
          <p:cNvSpPr>
            <a:spLocks noGrp="1"/>
          </p:cNvSpPr>
          <p:nvPr>
            <p:ph type="sldNum" sz="quarter" idx="10"/>
          </p:nvPr>
        </p:nvSpPr>
        <p:spPr/>
        <p:txBody>
          <a:bodyPr/>
          <a:lstStyle/>
          <a:p>
            <a:fld id="{FD376646-40A4-7C43-9353-86DADCDD35C1}" type="slidenum">
              <a:rPr lang="en-US" smtClean="0"/>
              <a:t>19</a:t>
            </a:fld>
            <a:endParaRPr lang="en-US"/>
          </a:p>
        </p:txBody>
      </p:sp>
    </p:spTree>
    <p:extLst>
      <p:ext uri="{BB962C8B-B14F-4D97-AF65-F5344CB8AC3E}">
        <p14:creationId xmlns:p14="http://schemas.microsoft.com/office/powerpoint/2010/main" val="105114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Lower case d is the same thing as (pi-theta)</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All equations also given in exercises for today</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To test significance: typically simulate data under neutral coalescent models and compare observed D values</a:t>
            </a:r>
          </a:p>
        </p:txBody>
      </p:sp>
      <p:sp>
        <p:nvSpPr>
          <p:cNvPr id="4" name="Slide Number Placeholder 3"/>
          <p:cNvSpPr>
            <a:spLocks noGrp="1"/>
          </p:cNvSpPr>
          <p:nvPr>
            <p:ph type="sldNum" sz="quarter" idx="10"/>
          </p:nvPr>
        </p:nvSpPr>
        <p:spPr/>
        <p:txBody>
          <a:bodyPr/>
          <a:lstStyle/>
          <a:p>
            <a:fld id="{FD376646-40A4-7C43-9353-86DADCDD35C1}" type="slidenum">
              <a:rPr lang="en-US" smtClean="0"/>
              <a:t>20</a:t>
            </a:fld>
            <a:endParaRPr lang="en-US"/>
          </a:p>
        </p:txBody>
      </p:sp>
    </p:spTree>
    <p:extLst>
      <p:ext uri="{BB962C8B-B14F-4D97-AF65-F5344CB8AC3E}">
        <p14:creationId xmlns:p14="http://schemas.microsoft.com/office/powerpoint/2010/main" val="73724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21</a:t>
            </a:fld>
            <a:endParaRPr lang="en-US"/>
          </a:p>
        </p:txBody>
      </p:sp>
    </p:spTree>
    <p:extLst>
      <p:ext uri="{BB962C8B-B14F-4D97-AF65-F5344CB8AC3E}">
        <p14:creationId xmlns:p14="http://schemas.microsoft.com/office/powerpoint/2010/main" val="39837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4</a:t>
            </a:fld>
            <a:endParaRPr lang="en-US"/>
          </a:p>
        </p:txBody>
      </p:sp>
    </p:spTree>
    <p:extLst>
      <p:ext uri="{BB962C8B-B14F-4D97-AF65-F5344CB8AC3E}">
        <p14:creationId xmlns:p14="http://schemas.microsoft.com/office/powerpoint/2010/main" val="102440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22</a:t>
            </a:fld>
            <a:endParaRPr lang="en-US"/>
          </a:p>
        </p:txBody>
      </p:sp>
    </p:spTree>
    <p:extLst>
      <p:ext uri="{BB962C8B-B14F-4D97-AF65-F5344CB8AC3E}">
        <p14:creationId xmlns:p14="http://schemas.microsoft.com/office/powerpoint/2010/main" val="1664743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Scale can be misleading on some of these plots: there could actually be many genes underlying a region that is just one point!</a:t>
            </a:r>
          </a:p>
        </p:txBody>
      </p:sp>
      <p:sp>
        <p:nvSpPr>
          <p:cNvPr id="4" name="Slide Number Placeholder 3"/>
          <p:cNvSpPr>
            <a:spLocks noGrp="1"/>
          </p:cNvSpPr>
          <p:nvPr>
            <p:ph type="sldNum" sz="quarter" idx="10"/>
          </p:nvPr>
        </p:nvSpPr>
        <p:spPr/>
        <p:txBody>
          <a:bodyPr/>
          <a:lstStyle/>
          <a:p>
            <a:fld id="{FD376646-40A4-7C43-9353-86DADCDD35C1}" type="slidenum">
              <a:rPr lang="en-US" smtClean="0"/>
              <a:t>23</a:t>
            </a:fld>
            <a:endParaRPr lang="en-US"/>
          </a:p>
        </p:txBody>
      </p:sp>
    </p:spTree>
    <p:extLst>
      <p:ext uri="{BB962C8B-B14F-4D97-AF65-F5344CB8AC3E}">
        <p14:creationId xmlns:p14="http://schemas.microsoft.com/office/powerpoint/2010/main" val="133924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Scale can be misleading on some of these plots: there could actually be many genes underlying a region </a:t>
            </a:r>
            <a:r>
              <a:rPr lang="en-US" baseline="0" smtClean="0"/>
              <a:t>that is just one point!</a:t>
            </a: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24</a:t>
            </a:fld>
            <a:endParaRPr lang="en-US"/>
          </a:p>
        </p:txBody>
      </p:sp>
    </p:spTree>
    <p:extLst>
      <p:ext uri="{BB962C8B-B14F-4D97-AF65-F5344CB8AC3E}">
        <p14:creationId xmlns:p14="http://schemas.microsoft.com/office/powerpoint/2010/main" val="564681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2 windows total;</a:t>
            </a:r>
          </a:p>
          <a:p>
            <a:r>
              <a:rPr lang="en-US" dirty="0" smtClean="0"/>
              <a:t>	these could either go from 0 to 500,</a:t>
            </a:r>
            <a:r>
              <a:rPr lang="en-US" baseline="0" dirty="0" smtClean="0"/>
              <a:t> and 501 to 1000,</a:t>
            </a:r>
          </a:p>
          <a:p>
            <a:r>
              <a:rPr lang="en-US" baseline="0" dirty="0" smtClean="0"/>
              <a:t>	or from 100 to 600, and 601 to 1100</a:t>
            </a:r>
          </a:p>
          <a:p>
            <a:endParaRPr lang="en-US" baseline="0" dirty="0" smtClean="0"/>
          </a:p>
          <a:p>
            <a:r>
              <a:rPr lang="en-US" baseline="0" dirty="0" smtClean="0"/>
              <a:t>In scenario one, there are 3 SNPs in the first window, and 4 SNPs in the second</a:t>
            </a:r>
          </a:p>
          <a:p>
            <a:r>
              <a:rPr lang="en-US" baseline="0" dirty="0" smtClean="0"/>
              <a:t>In scenario two, there are 4 SNPs in the first window, and 3 SNPs in the second</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25</a:t>
            </a:fld>
            <a:endParaRPr lang="en-US"/>
          </a:p>
        </p:txBody>
      </p:sp>
    </p:spTree>
    <p:extLst>
      <p:ext uri="{BB962C8B-B14F-4D97-AF65-F5344CB8AC3E}">
        <p14:creationId xmlns:p14="http://schemas.microsoft.com/office/powerpoint/2010/main" val="44340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26</a:t>
            </a:fld>
            <a:endParaRPr lang="en-US"/>
          </a:p>
        </p:txBody>
      </p:sp>
    </p:spTree>
    <p:extLst>
      <p:ext uri="{BB962C8B-B14F-4D97-AF65-F5344CB8AC3E}">
        <p14:creationId xmlns:p14="http://schemas.microsoft.com/office/powerpoint/2010/main" val="57451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5</a:t>
            </a:fld>
            <a:endParaRPr lang="en-US"/>
          </a:p>
        </p:txBody>
      </p:sp>
    </p:spTree>
    <p:extLst>
      <p:ext uri="{BB962C8B-B14F-4D97-AF65-F5344CB8AC3E}">
        <p14:creationId xmlns:p14="http://schemas.microsoft.com/office/powerpoint/2010/main" val="104838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6</a:t>
            </a:fld>
            <a:endParaRPr lang="en-US"/>
          </a:p>
        </p:txBody>
      </p:sp>
    </p:spTree>
    <p:extLst>
      <p:ext uri="{BB962C8B-B14F-4D97-AF65-F5344CB8AC3E}">
        <p14:creationId xmlns:p14="http://schemas.microsoft.com/office/powerpoint/2010/main" val="114954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7</a:t>
            </a:fld>
            <a:endParaRPr lang="en-US"/>
          </a:p>
        </p:txBody>
      </p:sp>
    </p:spTree>
    <p:extLst>
      <p:ext uri="{BB962C8B-B14F-4D97-AF65-F5344CB8AC3E}">
        <p14:creationId xmlns:p14="http://schemas.microsoft.com/office/powerpoint/2010/main" val="85906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population mutation rate (much like the population recombination rate), is a function of mu, but is extended to be the probability of a mutation at any base pair in any individual in a population (that could have happened at any time)</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err="1" smtClean="0"/>
              <a:t>Waterson’t</a:t>
            </a:r>
            <a:r>
              <a:rPr lang="en-US" baseline="0" dirty="0" smtClean="0"/>
              <a:t> theta uses the number of segregating sites, scaled by 1/#chromosomes the site could be on</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Pi/nucleotide diversity is the mean number of differences between a pair of sequences in the population</a:t>
            </a:r>
          </a:p>
        </p:txBody>
      </p:sp>
      <p:sp>
        <p:nvSpPr>
          <p:cNvPr id="4" name="Slide Number Placeholder 3"/>
          <p:cNvSpPr>
            <a:spLocks noGrp="1"/>
          </p:cNvSpPr>
          <p:nvPr>
            <p:ph type="sldNum" sz="quarter" idx="10"/>
          </p:nvPr>
        </p:nvSpPr>
        <p:spPr/>
        <p:txBody>
          <a:bodyPr/>
          <a:lstStyle/>
          <a:p>
            <a:fld id="{FD376646-40A4-7C43-9353-86DADCDD35C1}" type="slidenum">
              <a:rPr lang="en-US" smtClean="0"/>
              <a:t>8</a:t>
            </a:fld>
            <a:endParaRPr lang="en-US"/>
          </a:p>
        </p:txBody>
      </p:sp>
    </p:spTree>
    <p:extLst>
      <p:ext uri="{BB962C8B-B14F-4D97-AF65-F5344CB8AC3E}">
        <p14:creationId xmlns:p14="http://schemas.microsoft.com/office/powerpoint/2010/main" val="209929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population mutation rate (much like the population recombination rate), is a function of mu, but is extended to be the probability of a mutation at any base pair in any individual in a population (that could have happened at any time)</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err="1" smtClean="0"/>
              <a:t>Waterson’t</a:t>
            </a:r>
            <a:r>
              <a:rPr lang="en-US" baseline="0" dirty="0" smtClean="0"/>
              <a:t> theta uses the number of segregating sites, scaled by 1/#chromosomes the site could be on</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Pi/nucleotide diversity is the mean number of differences between a pair of sequences in the population</a:t>
            </a:r>
          </a:p>
        </p:txBody>
      </p:sp>
      <p:sp>
        <p:nvSpPr>
          <p:cNvPr id="4" name="Slide Number Placeholder 3"/>
          <p:cNvSpPr>
            <a:spLocks noGrp="1"/>
          </p:cNvSpPr>
          <p:nvPr>
            <p:ph type="sldNum" sz="quarter" idx="10"/>
          </p:nvPr>
        </p:nvSpPr>
        <p:spPr/>
        <p:txBody>
          <a:bodyPr/>
          <a:lstStyle/>
          <a:p>
            <a:fld id="{FD376646-40A4-7C43-9353-86DADCDD35C1}" type="slidenum">
              <a:rPr lang="en-US" smtClean="0"/>
              <a:t>9</a:t>
            </a:fld>
            <a:endParaRPr lang="en-US"/>
          </a:p>
        </p:txBody>
      </p:sp>
    </p:spTree>
    <p:extLst>
      <p:ext uri="{BB962C8B-B14F-4D97-AF65-F5344CB8AC3E}">
        <p14:creationId xmlns:p14="http://schemas.microsoft.com/office/powerpoint/2010/main" val="86753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Why calculate both estimators?</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Because, if the mutations fall on the coalescent tree in a way that is consistent with neutrality, then both estimators estimate the “true” theta and are equal to each other</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BUT, if something happens (i.e. the probability of a mutation happening in any one individual is NOT the same as the probability of us observing it), the estimators will be different, and thus can actually measure the skew in the AFS</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difference in the estimators is the Tajima’s D statistic, which we will cover next week</a:t>
            </a:r>
          </a:p>
        </p:txBody>
      </p:sp>
      <p:sp>
        <p:nvSpPr>
          <p:cNvPr id="4" name="Slide Number Placeholder 3"/>
          <p:cNvSpPr>
            <a:spLocks noGrp="1"/>
          </p:cNvSpPr>
          <p:nvPr>
            <p:ph type="sldNum" sz="quarter" idx="10"/>
          </p:nvPr>
        </p:nvSpPr>
        <p:spPr/>
        <p:txBody>
          <a:bodyPr/>
          <a:lstStyle/>
          <a:p>
            <a:fld id="{FD376646-40A4-7C43-9353-86DADCDD35C1}" type="slidenum">
              <a:rPr lang="en-US" smtClean="0"/>
              <a:t>10</a:t>
            </a:fld>
            <a:endParaRPr lang="en-US"/>
          </a:p>
        </p:txBody>
      </p:sp>
    </p:spTree>
    <p:extLst>
      <p:ext uri="{BB962C8B-B14F-4D97-AF65-F5344CB8AC3E}">
        <p14:creationId xmlns:p14="http://schemas.microsoft.com/office/powerpoint/2010/main" val="809884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11</a:t>
            </a:fld>
            <a:endParaRPr lang="en-US"/>
          </a:p>
        </p:txBody>
      </p:sp>
    </p:spTree>
    <p:extLst>
      <p:ext uri="{BB962C8B-B14F-4D97-AF65-F5344CB8AC3E}">
        <p14:creationId xmlns:p14="http://schemas.microsoft.com/office/powerpoint/2010/main" val="3673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6B7CA-1191-114F-9686-105EB477A5EE}"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66B7CA-1191-114F-9686-105EB477A5EE}"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66B7CA-1191-114F-9686-105EB477A5EE}" type="datetimeFigureOut">
              <a:rPr lang="en-US" smtClean="0"/>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66B7CA-1191-114F-9686-105EB477A5EE}" type="datetimeFigureOut">
              <a:rPr lang="en-US" smtClean="0"/>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6B7CA-1191-114F-9686-105EB477A5EE}" type="datetimeFigureOut">
              <a:rPr lang="en-US" smtClean="0"/>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6B7CA-1191-114F-9686-105EB477A5EE}" type="datetimeFigureOut">
              <a:rPr lang="en-US" smtClean="0"/>
              <a:t>11/7/17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19A82-D945-C649-B9A0-8F7EC303B72F}" type="slidenum">
              <a:rPr lang="en-US" smtClean="0"/>
              <a:t>‹#›</a:t>
            </a:fld>
            <a:endParaRPr lang="en-US"/>
          </a:p>
        </p:txBody>
      </p:sp>
    </p:spTree>
    <p:extLst>
      <p:ext uri="{BB962C8B-B14F-4D97-AF65-F5344CB8AC3E}">
        <p14:creationId xmlns:p14="http://schemas.microsoft.com/office/powerpoint/2010/main" val="1220363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0.png"/><Relationship Id="rId5"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2" y="1122363"/>
            <a:ext cx="8722894" cy="1548648"/>
          </a:xfrm>
        </p:spPr>
        <p:txBody>
          <a:bodyPr>
            <a:normAutofit/>
          </a:bodyPr>
          <a:lstStyle/>
          <a:p>
            <a:r>
              <a:rPr lang="en-US" sz="4400" dirty="0" smtClean="0"/>
              <a:t>Computational Genomics WS</a:t>
            </a:r>
            <a:endParaRPr lang="en-US" sz="4400" dirty="0"/>
          </a:p>
        </p:txBody>
      </p:sp>
      <p:sp>
        <p:nvSpPr>
          <p:cNvPr id="3" name="Subtitle 2"/>
          <p:cNvSpPr>
            <a:spLocks noGrp="1"/>
          </p:cNvSpPr>
          <p:nvPr>
            <p:ph type="subTitle" idx="1"/>
          </p:nvPr>
        </p:nvSpPr>
        <p:spPr>
          <a:xfrm>
            <a:off x="863599" y="3602038"/>
            <a:ext cx="7450667" cy="1655762"/>
          </a:xfrm>
        </p:spPr>
        <p:txBody>
          <a:bodyPr>
            <a:normAutofit fontScale="92500" lnSpcReduction="10000"/>
          </a:bodyPr>
          <a:lstStyle/>
          <a:p>
            <a:r>
              <a:rPr lang="en-US" sz="3200" dirty="0" smtClean="0">
                <a:solidFill>
                  <a:schemeClr val="bg1">
                    <a:lumMod val="50000"/>
                  </a:schemeClr>
                </a:solidFill>
              </a:rPr>
              <a:t>Tajima’s </a:t>
            </a:r>
            <a:r>
              <a:rPr lang="en-US" sz="3200" dirty="0" smtClean="0">
                <a:solidFill>
                  <a:schemeClr val="bg1">
                    <a:lumMod val="50000"/>
                  </a:schemeClr>
                </a:solidFill>
              </a:rPr>
              <a:t>D</a:t>
            </a:r>
          </a:p>
          <a:p>
            <a:r>
              <a:rPr lang="en-US" dirty="0" smtClean="0">
                <a:solidFill>
                  <a:schemeClr val="bg1">
                    <a:lumMod val="50000"/>
                  </a:schemeClr>
                </a:solidFill>
              </a:rPr>
              <a:t>Changes in the Allele Frequency Spectrum, </a:t>
            </a:r>
          </a:p>
          <a:p>
            <a:r>
              <a:rPr lang="en-US" dirty="0" smtClean="0">
                <a:solidFill>
                  <a:schemeClr val="bg1">
                    <a:lumMod val="50000"/>
                  </a:schemeClr>
                </a:solidFill>
              </a:rPr>
              <a:t>Differences </a:t>
            </a:r>
            <a:r>
              <a:rPr lang="en-US" dirty="0" smtClean="0">
                <a:solidFill>
                  <a:schemeClr val="bg1">
                    <a:lumMod val="50000"/>
                  </a:schemeClr>
                </a:solidFill>
              </a:rPr>
              <a:t>in the </a:t>
            </a:r>
            <a:r>
              <a:rPr lang="en-US" dirty="0" smtClean="0">
                <a:solidFill>
                  <a:schemeClr val="bg1">
                    <a:lumMod val="50000"/>
                  </a:schemeClr>
                </a:solidFill>
              </a:rPr>
              <a:t>Estimators </a:t>
            </a:r>
            <a:r>
              <a:rPr lang="en-US" dirty="0" smtClean="0">
                <a:solidFill>
                  <a:schemeClr val="bg1">
                    <a:lumMod val="50000"/>
                  </a:schemeClr>
                </a:solidFill>
              </a:rPr>
              <a:t>of 𝛳, </a:t>
            </a:r>
            <a:endParaRPr lang="en-US" dirty="0" smtClean="0">
              <a:solidFill>
                <a:schemeClr val="bg1">
                  <a:lumMod val="50000"/>
                </a:schemeClr>
              </a:solidFill>
            </a:endParaRPr>
          </a:p>
          <a:p>
            <a:r>
              <a:rPr lang="en-US" dirty="0" smtClean="0">
                <a:solidFill>
                  <a:schemeClr val="bg1">
                    <a:lumMod val="50000"/>
                  </a:schemeClr>
                </a:solidFill>
              </a:rPr>
              <a:t>Sliding </a:t>
            </a:r>
            <a:r>
              <a:rPr lang="en-US" dirty="0" smtClean="0">
                <a:solidFill>
                  <a:schemeClr val="bg1">
                    <a:lumMod val="50000"/>
                  </a:schemeClr>
                </a:solidFill>
              </a:rPr>
              <a:t>W</a:t>
            </a:r>
            <a:r>
              <a:rPr lang="en-US" dirty="0" smtClean="0">
                <a:solidFill>
                  <a:schemeClr val="bg1">
                    <a:lumMod val="50000"/>
                  </a:schemeClr>
                </a:solidFill>
              </a:rPr>
              <a:t>indows</a:t>
            </a:r>
            <a:endParaRPr lang="en-US" dirty="0">
              <a:solidFill>
                <a:schemeClr val="bg1">
                  <a:lumMod val="50000"/>
                </a:schemeClr>
              </a:solidFill>
            </a:endParaRPr>
          </a:p>
        </p:txBody>
      </p:sp>
    </p:spTree>
    <p:extLst>
      <p:ext uri="{BB962C8B-B14F-4D97-AF65-F5344CB8AC3E}">
        <p14:creationId xmlns:p14="http://schemas.microsoft.com/office/powerpoint/2010/main" val="2466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169893" y="1154053"/>
            <a:ext cx="6064624" cy="1256617"/>
          </a:xfrm>
        </p:spPr>
        <p:txBody>
          <a:bodyPr>
            <a:normAutofit/>
          </a:bodyPr>
          <a:lstStyle/>
          <a:p>
            <a:r>
              <a:rPr lang="en-US" sz="3200" dirty="0" smtClean="0"/>
              <a:t>Under Neutrality:</a:t>
            </a:r>
            <a:endParaRPr lang="en-US" sz="3200" dirty="0"/>
          </a:p>
        </p:txBody>
      </p:sp>
      <p:sp>
        <p:nvSpPr>
          <p:cNvPr id="5" name="Title 1"/>
          <p:cNvSpPr txBox="1">
            <a:spLocks/>
          </p:cNvSpPr>
          <p:nvPr/>
        </p:nvSpPr>
        <p:spPr>
          <a:xfrm>
            <a:off x="179295" y="0"/>
            <a:ext cx="8243048" cy="1256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Estimators of 𝛳</a:t>
            </a:r>
            <a:endParaRPr lang="en-US" dirty="0"/>
          </a:p>
        </p:txBody>
      </p:sp>
      <mc:AlternateContent xmlns:mc="http://schemas.openxmlformats.org/markup-compatibility/2006">
        <mc:Choice xmlns:a14="http://schemas.microsoft.com/office/drawing/2010/main" Requires="a14">
          <p:sp>
            <p:nvSpPr>
              <p:cNvPr id="2" name="TextBox 1"/>
              <p:cNvSpPr txBox="1"/>
              <p:nvPr/>
            </p:nvSpPr>
            <p:spPr>
              <a:xfrm>
                <a:off x="2743200" y="2191762"/>
                <a:ext cx="2267608" cy="553998"/>
              </a:xfrm>
              <a:prstGeom prst="rect">
                <a:avLst/>
              </a:prstGeom>
              <a:noFill/>
            </p:spPr>
            <p:txBody>
              <a:bodyPr wrap="none" lIns="0" tIns="0" rIns="0" bIns="0" rtlCol="0">
                <a:spAutoFit/>
              </a:bodyPr>
              <a:lstStyle/>
              <a:p>
                <a14:m>
                  <m:oMath xmlns:m="http://schemas.openxmlformats.org/officeDocument/2006/math">
                    <m:sSub>
                      <m:sSubPr>
                        <m:ctrlPr>
                          <a:rPr lang="en-US" sz="3600" i="1" smtClean="0">
                            <a:solidFill>
                              <a:srgbClr val="FF0000"/>
                            </a:solidFill>
                            <a:latin typeface="Cambria Math" charset="0"/>
                          </a:rPr>
                        </m:ctrlPr>
                      </m:sSubPr>
                      <m:e>
                        <m:r>
                          <a:rPr lang="en-US" sz="3600" i="1" smtClean="0">
                            <a:solidFill>
                              <a:srgbClr val="FF0000"/>
                            </a:solidFill>
                            <a:latin typeface="Cambria Math" charset="0"/>
                            <a:ea typeface="Cambria Math" charset="0"/>
                            <a:cs typeface="Cambria Math" charset="0"/>
                          </a:rPr>
                          <m:t>𝜃</m:t>
                        </m:r>
                      </m:e>
                      <m:sub>
                        <m:r>
                          <a:rPr lang="en-US" sz="3600" b="0" i="1" smtClean="0">
                            <a:solidFill>
                              <a:srgbClr val="FF0000"/>
                            </a:solidFill>
                            <a:latin typeface="Cambria Math" charset="0"/>
                          </a:rPr>
                          <m:t>𝑊</m:t>
                        </m:r>
                      </m:sub>
                    </m:sSub>
                  </m:oMath>
                </a14:m>
                <a:r>
                  <a:rPr lang="en-US" sz="3600" dirty="0" smtClean="0"/>
                  <a:t>=</a:t>
                </a:r>
                <a14:m>
                  <m:oMath xmlns:m="http://schemas.openxmlformats.org/officeDocument/2006/math">
                    <m:r>
                      <a:rPr lang="en-US" sz="3600" b="0" i="0" dirty="0" smtClean="0">
                        <a:latin typeface="Cambria Math" charset="0"/>
                        <a:ea typeface="Cambria Math" charset="0"/>
                        <a:cs typeface="Cambria Math" charset="0"/>
                      </a:rPr>
                      <m:t> </m:t>
                    </m:r>
                    <m:r>
                      <a:rPr lang="en-US" sz="3600" i="1" dirty="0" smtClean="0">
                        <a:latin typeface="Cambria Math" charset="0"/>
                        <a:ea typeface="Cambria Math" charset="0"/>
                        <a:cs typeface="Cambria Math" charset="0"/>
                      </a:rPr>
                      <m:t>𝜃</m:t>
                    </m:r>
                    <m:r>
                      <a:rPr lang="en-US" sz="3600" b="0" i="1" dirty="0" smtClean="0">
                        <a:latin typeface="Cambria Math" charset="0"/>
                        <a:ea typeface="Cambria Math" charset="0"/>
                        <a:cs typeface="Cambria Math" charset="0"/>
                      </a:rPr>
                      <m:t>=</m:t>
                    </m:r>
                    <m:r>
                      <a:rPr lang="en-US" sz="3600" b="0" i="1" dirty="0" smtClean="0">
                        <a:solidFill>
                          <a:schemeClr val="accent1"/>
                        </a:solidFill>
                        <a:latin typeface="Cambria Math" charset="0"/>
                        <a:ea typeface="Cambria Math" charset="0"/>
                        <a:cs typeface="Cambria Math" charset="0"/>
                      </a:rPr>
                      <m:t>𝜋</m:t>
                    </m:r>
                  </m:oMath>
                </a14:m>
                <a:r>
                  <a:rPr lang="en-US" sz="3600" dirty="0" smtClean="0"/>
                  <a:t> </a:t>
                </a:r>
                <a:endParaRPr lang="en-US" sz="3600" dirty="0"/>
              </a:p>
            </p:txBody>
          </p:sp>
        </mc:Choice>
        <mc:Fallback>
          <p:sp>
            <p:nvSpPr>
              <p:cNvPr id="2" name="TextBox 1"/>
              <p:cNvSpPr txBox="1">
                <a:spLocks noRot="1" noChangeAspect="1" noMove="1" noResize="1" noEditPoints="1" noAdjustHandles="1" noChangeArrowheads="1" noChangeShapeType="1" noTextEdit="1"/>
              </p:cNvSpPr>
              <p:nvPr/>
            </p:nvSpPr>
            <p:spPr>
              <a:xfrm>
                <a:off x="2743200" y="2191762"/>
                <a:ext cx="2267608" cy="553998"/>
              </a:xfrm>
              <a:prstGeom prst="rect">
                <a:avLst/>
              </a:prstGeom>
              <a:blipFill rotWithShape="0">
                <a:blip r:embed="rId3"/>
                <a:stretch>
                  <a:fillRect t="-26667" b="-48889"/>
                </a:stretch>
              </a:blipFill>
            </p:spPr>
            <p:txBody>
              <a:bodyPr/>
              <a:lstStyle/>
              <a:p>
                <a:r>
                  <a:rPr lang="en-US">
                    <a:noFill/>
                  </a:rPr>
                  <a:t> </a:t>
                </a:r>
              </a:p>
            </p:txBody>
          </p:sp>
        </mc:Fallback>
      </mc:AlternateContent>
      <p:sp>
        <p:nvSpPr>
          <p:cNvPr id="8" name="TextBox 7"/>
          <p:cNvSpPr txBox="1"/>
          <p:nvPr/>
        </p:nvSpPr>
        <p:spPr>
          <a:xfrm>
            <a:off x="680227" y="3224922"/>
            <a:ext cx="7637930" cy="3108543"/>
          </a:xfrm>
          <a:prstGeom prst="rect">
            <a:avLst/>
          </a:prstGeom>
          <a:noFill/>
        </p:spPr>
        <p:txBody>
          <a:bodyPr wrap="square" rtlCol="0">
            <a:spAutoFit/>
          </a:bodyPr>
          <a:lstStyle/>
          <a:p>
            <a:r>
              <a:rPr lang="en-US" sz="2800" dirty="0" smtClean="0">
                <a:solidFill>
                  <a:schemeClr val="accent6">
                    <a:lumMod val="75000"/>
                  </a:schemeClr>
                </a:solidFill>
              </a:rPr>
              <a:t>BUT, if allele frequencies are being driven by non-neutral forces, then the two estimators will be DIFFERENT.</a:t>
            </a:r>
          </a:p>
          <a:p>
            <a:endParaRPr lang="en-US" sz="2800" dirty="0">
              <a:solidFill>
                <a:schemeClr val="accent6">
                  <a:lumMod val="75000"/>
                </a:schemeClr>
              </a:solidFill>
            </a:endParaRPr>
          </a:p>
          <a:p>
            <a:r>
              <a:rPr lang="en-US" sz="2800" dirty="0" smtClean="0">
                <a:solidFill>
                  <a:schemeClr val="accent6">
                    <a:lumMod val="75000"/>
                  </a:schemeClr>
                </a:solidFill>
              </a:rPr>
              <a:t>We can use this difference to test for selection </a:t>
            </a:r>
            <a:r>
              <a:rPr lang="en-US" sz="2800" dirty="0" smtClean="0">
                <a:solidFill>
                  <a:schemeClr val="accent6">
                    <a:lumMod val="75000"/>
                  </a:schemeClr>
                </a:solidFill>
              </a:rPr>
              <a:t>(i.e</a:t>
            </a:r>
            <a:r>
              <a:rPr lang="en-US" sz="2800" dirty="0" smtClean="0">
                <a:solidFill>
                  <a:schemeClr val="accent6">
                    <a:lumMod val="75000"/>
                  </a:schemeClr>
                </a:solidFill>
              </a:rPr>
              <a:t>. test for skew in the frequency spectrum).</a:t>
            </a:r>
            <a:endParaRPr lang="en-US" sz="2800" dirty="0">
              <a:solidFill>
                <a:schemeClr val="accent6">
                  <a:lumMod val="75000"/>
                </a:schemeClr>
              </a:solidFill>
            </a:endParaRPr>
          </a:p>
        </p:txBody>
      </p:sp>
    </p:spTree>
    <p:extLst>
      <p:ext uri="{BB962C8B-B14F-4D97-AF65-F5344CB8AC3E}">
        <p14:creationId xmlns:p14="http://schemas.microsoft.com/office/powerpoint/2010/main" val="1200732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36248" y="121636"/>
            <a:ext cx="8606118" cy="1156447"/>
          </a:xfrm>
        </p:spPr>
        <p:txBody>
          <a:bodyPr>
            <a:normAutofit/>
          </a:bodyPr>
          <a:lstStyle/>
          <a:p>
            <a:r>
              <a:rPr lang="en-US" dirty="0" smtClean="0"/>
              <a:t>Left-Skewed Frequencies</a:t>
            </a:r>
            <a:endParaRPr lang="en-US" dirty="0"/>
          </a:p>
        </p:txBody>
      </p:sp>
      <p:grpSp>
        <p:nvGrpSpPr>
          <p:cNvPr id="3" name="Group 2"/>
          <p:cNvGrpSpPr/>
          <p:nvPr/>
        </p:nvGrpSpPr>
        <p:grpSpPr>
          <a:xfrm>
            <a:off x="683942" y="1584504"/>
            <a:ext cx="2232466" cy="1452229"/>
            <a:chOff x="829230" y="2084294"/>
            <a:chExt cx="7285937" cy="409570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66527" y="6072295"/>
              <a:ext cx="548640" cy="914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sp>
        <p:nvSpPr>
          <p:cNvPr id="4" name="Rectangle 3"/>
          <p:cNvSpPr/>
          <p:nvPr/>
        </p:nvSpPr>
        <p:spPr>
          <a:xfrm>
            <a:off x="459828" y="1419921"/>
            <a:ext cx="2611027" cy="18379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292560" y="1707858"/>
            <a:ext cx="3728728" cy="1385816"/>
            <a:chOff x="4094997" y="1518952"/>
            <a:chExt cx="4789985" cy="1795885"/>
          </a:xfrm>
        </p:grpSpPr>
        <p:grpSp>
          <p:nvGrpSpPr>
            <p:cNvPr id="20" name="Group 19"/>
            <p:cNvGrpSpPr/>
            <p:nvPr/>
          </p:nvGrpSpPr>
          <p:grpSpPr>
            <a:xfrm>
              <a:off x="4094997" y="1518952"/>
              <a:ext cx="2869268" cy="1795885"/>
              <a:chOff x="812869" y="2144340"/>
              <a:chExt cx="7391296" cy="4095708"/>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7" y="2144340"/>
                <a:ext cx="548639" cy="408226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09" y="2568999"/>
                <a:ext cx="548639" cy="36576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41" y="3954047"/>
                <a:ext cx="548639" cy="22860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83" y="5312200"/>
                <a:ext cx="548639" cy="9144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a:off x="7479530" y="6018942"/>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874533"/>
              <a:ext cx="1876434" cy="433864"/>
              <a:chOff x="3533626" y="5252151"/>
              <a:chExt cx="4833734" cy="989473"/>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91476"/>
                <a:ext cx="590821" cy="15014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314604" y="6091479"/>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p:cNvGrpSpPr/>
          <p:nvPr/>
        </p:nvGrpSpPr>
        <p:grpSpPr>
          <a:xfrm>
            <a:off x="4283650" y="3488482"/>
            <a:ext cx="3894520" cy="1381268"/>
            <a:chOff x="4094997" y="1498516"/>
            <a:chExt cx="5002964" cy="1789991"/>
          </a:xfrm>
        </p:grpSpPr>
        <p:grpSp>
          <p:nvGrpSpPr>
            <p:cNvPr id="58" name="Group 57"/>
            <p:cNvGrpSpPr/>
            <p:nvPr/>
          </p:nvGrpSpPr>
          <p:grpSpPr>
            <a:xfrm>
              <a:off x="4094997" y="1498516"/>
              <a:ext cx="5002964" cy="1789991"/>
              <a:chOff x="812869" y="2097735"/>
              <a:chExt cx="12887744" cy="4082266"/>
            </a:xfrm>
          </p:grpSpPr>
          <p:sp>
            <p:nvSpPr>
              <p:cNvPr id="66" name="Rectangle 65"/>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p:cNvSpPr>
              <p:nvPr/>
            </p:nvSpPr>
            <p:spPr>
              <a:xfrm>
                <a:off x="13151974" y="2097735"/>
                <a:ext cx="548639" cy="408226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11792754" y="2508953"/>
                <a:ext cx="548639" cy="36576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a:spLocks/>
              </p:cNvSpPr>
              <p:nvPr/>
            </p:nvSpPr>
            <p:spPr>
              <a:xfrm>
                <a:off x="10285360" y="3864295"/>
                <a:ext cx="548639" cy="22860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762870" y="5202883"/>
                <a:ext cx="548639" cy="9144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p:cNvSpPr>
              <p:nvPr/>
            </p:nvSpPr>
            <p:spPr>
              <a:xfrm>
                <a:off x="6099673" y="5945454"/>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flipH="1">
              <a:off x="5522827" y="2874536"/>
              <a:ext cx="3362155" cy="407536"/>
              <a:chOff x="3533626" y="5252151"/>
              <a:chExt cx="8660982" cy="929428"/>
            </a:xfrm>
          </p:grpSpPr>
          <p:sp>
            <p:nvSpPr>
              <p:cNvPr id="60" name="Rectangle 59"/>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11603787" y="6031431"/>
                <a:ext cx="590821" cy="15014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8606384" y="6031431"/>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Rectangle 5"/>
          <p:cNvSpPr/>
          <p:nvPr/>
        </p:nvSpPr>
        <p:spPr>
          <a:xfrm>
            <a:off x="4010476" y="1496613"/>
            <a:ext cx="4340148" cy="3626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6529" y="3329112"/>
            <a:ext cx="2366353" cy="923330"/>
          </a:xfrm>
          <a:prstGeom prst="rect">
            <a:avLst/>
          </a:prstGeom>
          <a:noFill/>
        </p:spPr>
        <p:txBody>
          <a:bodyPr wrap="none" rtlCol="0">
            <a:spAutoFit/>
          </a:bodyPr>
          <a:lstStyle/>
          <a:p>
            <a:r>
              <a:rPr lang="en-US" b="1" dirty="0" smtClean="0"/>
              <a:t>Minor Allele Freq.</a:t>
            </a:r>
          </a:p>
          <a:p>
            <a:r>
              <a:rPr lang="en-US" b="1" dirty="0" smtClean="0"/>
              <a:t>Spectrum</a:t>
            </a:r>
            <a:r>
              <a:rPr lang="en-US" dirty="0" smtClean="0"/>
              <a:t> (Folded)</a:t>
            </a:r>
          </a:p>
          <a:p>
            <a:r>
              <a:rPr lang="en-US" dirty="0" smtClean="0"/>
              <a:t>Max x value = 0.5</a:t>
            </a:r>
            <a:endParaRPr lang="en-US" dirty="0"/>
          </a:p>
        </p:txBody>
      </p:sp>
      <p:sp>
        <p:nvSpPr>
          <p:cNvPr id="76" name="TextBox 75"/>
          <p:cNvSpPr txBox="1"/>
          <p:nvPr/>
        </p:nvSpPr>
        <p:spPr>
          <a:xfrm>
            <a:off x="4010476" y="5246801"/>
            <a:ext cx="4340148" cy="923330"/>
          </a:xfrm>
          <a:prstGeom prst="rect">
            <a:avLst/>
          </a:prstGeom>
          <a:noFill/>
        </p:spPr>
        <p:txBody>
          <a:bodyPr wrap="square" rtlCol="0">
            <a:spAutoFit/>
          </a:bodyPr>
          <a:lstStyle/>
          <a:p>
            <a:r>
              <a:rPr lang="en-US" b="1" dirty="0" smtClean="0"/>
              <a:t>Derived Allele Freq. Spectrum </a:t>
            </a:r>
            <a:r>
              <a:rPr lang="en-US" dirty="0" smtClean="0"/>
              <a:t>(Unfolded)</a:t>
            </a:r>
          </a:p>
          <a:p>
            <a:r>
              <a:rPr lang="en-US" dirty="0" smtClean="0"/>
              <a:t>Max x value = 1</a:t>
            </a:r>
            <a:endParaRPr lang="en-US" dirty="0"/>
          </a:p>
        </p:txBody>
      </p:sp>
    </p:spTree>
    <p:extLst>
      <p:ext uri="{BB962C8B-B14F-4D97-AF65-F5344CB8AC3E}">
        <p14:creationId xmlns:p14="http://schemas.microsoft.com/office/powerpoint/2010/main" val="1405762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Left-Skewed Frequencies</a:t>
            </a:r>
            <a:endParaRPr lang="en-US" dirty="0"/>
          </a:p>
        </p:txBody>
      </p:sp>
      <p:grpSp>
        <p:nvGrpSpPr>
          <p:cNvPr id="3" name="Group 2"/>
          <p:cNvGrpSpPr/>
          <p:nvPr/>
        </p:nvGrpSpPr>
        <p:grpSpPr>
          <a:xfrm>
            <a:off x="348326" y="1529562"/>
            <a:ext cx="1797602" cy="1169407"/>
            <a:chOff x="829230" y="2084294"/>
            <a:chExt cx="7285937" cy="409570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66527" y="6072295"/>
              <a:ext cx="548640" cy="914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2588179" y="1626309"/>
            <a:ext cx="2851271" cy="1061725"/>
            <a:chOff x="4094997" y="1492623"/>
            <a:chExt cx="4789985" cy="1795885"/>
          </a:xfrm>
        </p:grpSpPr>
        <p:grpSp>
          <p:nvGrpSpPr>
            <p:cNvPr id="20" name="Group 19"/>
            <p:cNvGrpSpPr/>
            <p:nvPr/>
          </p:nvGrpSpPr>
          <p:grpSpPr>
            <a:xfrm>
              <a:off x="4094997" y="1492623"/>
              <a:ext cx="2869268" cy="1795885"/>
              <a:chOff x="812869" y="2084294"/>
              <a:chExt cx="7391296" cy="4095707"/>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a:off x="7479530" y="5958895"/>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874536"/>
              <a:ext cx="1876434" cy="407536"/>
              <a:chOff x="3533626" y="5252151"/>
              <a:chExt cx="4833734" cy="929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314604" y="6031434"/>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p:cNvGrpSpPr/>
          <p:nvPr/>
        </p:nvGrpSpPr>
        <p:grpSpPr>
          <a:xfrm>
            <a:off x="5921583" y="1620393"/>
            <a:ext cx="2851582" cy="1070071"/>
            <a:chOff x="4094997" y="1498516"/>
            <a:chExt cx="5002964" cy="1789991"/>
          </a:xfrm>
        </p:grpSpPr>
        <p:grpSp>
          <p:nvGrpSpPr>
            <p:cNvPr id="58" name="Group 57"/>
            <p:cNvGrpSpPr/>
            <p:nvPr/>
          </p:nvGrpSpPr>
          <p:grpSpPr>
            <a:xfrm>
              <a:off x="4094997" y="1498516"/>
              <a:ext cx="5002964" cy="1789991"/>
              <a:chOff x="812869" y="2097735"/>
              <a:chExt cx="12887744" cy="4082266"/>
            </a:xfrm>
          </p:grpSpPr>
          <p:sp>
            <p:nvSpPr>
              <p:cNvPr id="66" name="Rectangle 65"/>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p:cNvSpPr>
              <p:nvPr/>
            </p:nvSpPr>
            <p:spPr>
              <a:xfrm>
                <a:off x="13151974" y="2097735"/>
                <a:ext cx="548639" cy="408226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11792754" y="2508953"/>
                <a:ext cx="548639" cy="36576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a:spLocks/>
              </p:cNvSpPr>
              <p:nvPr/>
            </p:nvSpPr>
            <p:spPr>
              <a:xfrm>
                <a:off x="10285360" y="3864295"/>
                <a:ext cx="548639" cy="22860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762870" y="5202883"/>
                <a:ext cx="548639" cy="9144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p:cNvSpPr>
              <p:nvPr/>
            </p:nvSpPr>
            <p:spPr>
              <a:xfrm>
                <a:off x="6099673" y="5945454"/>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flipH="1">
              <a:off x="5522827" y="2874536"/>
              <a:ext cx="3362155" cy="407536"/>
              <a:chOff x="3533626" y="5252151"/>
              <a:chExt cx="8660982" cy="929428"/>
            </a:xfrm>
          </p:grpSpPr>
          <p:sp>
            <p:nvSpPr>
              <p:cNvPr id="60" name="Rectangle 59"/>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11603787" y="6031431"/>
                <a:ext cx="590821" cy="15014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8606384" y="6031431"/>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6351419" cy="461665"/>
          </a:xfrm>
          <a:prstGeom prst="rect">
            <a:avLst/>
          </a:prstGeom>
          <a:noFill/>
        </p:spPr>
        <p:txBody>
          <a:bodyPr wrap="none" rtlCol="0">
            <a:spAutoFit/>
          </a:bodyPr>
          <a:lstStyle/>
          <a:p>
            <a:r>
              <a:rPr lang="en-US" sz="2400" dirty="0" smtClean="0"/>
              <a:t>An </a:t>
            </a:r>
            <a:r>
              <a:rPr lang="en-US" sz="2400" u="sng" dirty="0" smtClean="0"/>
              <a:t>Excess of Rare Alleles</a:t>
            </a:r>
            <a:r>
              <a:rPr lang="en-US" sz="2400" dirty="0" smtClean="0"/>
              <a:t> can </a:t>
            </a:r>
            <a:r>
              <a:rPr lang="en-US" sz="2400" smtClean="0"/>
              <a:t>be caused by:</a:t>
            </a:r>
            <a:endParaRPr lang="en-US" sz="2400" u="sng" dirty="0"/>
          </a:p>
        </p:txBody>
      </p:sp>
      <p:sp>
        <p:nvSpPr>
          <p:cNvPr id="77" name="TextBox 76"/>
          <p:cNvSpPr txBox="1"/>
          <p:nvPr/>
        </p:nvSpPr>
        <p:spPr>
          <a:xfrm>
            <a:off x="223062" y="3992394"/>
            <a:ext cx="6056482" cy="2554545"/>
          </a:xfrm>
          <a:prstGeom prst="rect">
            <a:avLst/>
          </a:prstGeom>
          <a:noFill/>
        </p:spPr>
        <p:txBody>
          <a:bodyPr wrap="square" rtlCol="0">
            <a:spAutoFit/>
          </a:bodyPr>
          <a:lstStyle/>
          <a:p>
            <a:pPr marL="285750" indent="-285750">
              <a:buFont typeface="Arial" charset="0"/>
              <a:buChar char="•"/>
            </a:pPr>
            <a:r>
              <a:rPr lang="en-US" sz="2000" dirty="0" smtClean="0"/>
              <a:t>Purifying </a:t>
            </a:r>
            <a:r>
              <a:rPr lang="en-US" sz="2000" dirty="0" smtClean="0"/>
              <a:t>Selection (selection against new mutations</a:t>
            </a:r>
            <a:r>
              <a:rPr lang="en-US" sz="2000" dirty="0" smtClean="0"/>
              <a:t>)</a:t>
            </a:r>
          </a:p>
          <a:p>
            <a:pPr marL="285750" indent="-285750">
              <a:buFont typeface="Arial" charset="0"/>
              <a:buChar char="•"/>
            </a:pPr>
            <a:r>
              <a:rPr lang="en-US" sz="2000" dirty="0" smtClean="0"/>
              <a:t>Strong Positive/Directional Selection (selection for certain mutations)</a:t>
            </a:r>
            <a:endParaRPr lang="en-US" sz="2000" dirty="0" smtClean="0"/>
          </a:p>
          <a:p>
            <a:pPr marL="742950" lvl="1" indent="-285750">
              <a:buFont typeface="Arial" charset="0"/>
              <a:buChar char="•"/>
            </a:pPr>
            <a:r>
              <a:rPr lang="en-US" sz="2000" i="1" dirty="0" smtClean="0"/>
              <a:t>Selective Sweep (everything is driven towards fixation)</a:t>
            </a:r>
          </a:p>
          <a:p>
            <a:pPr marL="285750" indent="-285750">
              <a:buFont typeface="Arial" charset="0"/>
              <a:buChar char="•"/>
            </a:pPr>
            <a:r>
              <a:rPr lang="en-US" sz="2000" dirty="0" smtClean="0"/>
              <a:t>Exponential population growth; rapid expansion</a:t>
            </a:r>
            <a:endParaRPr lang="en-US" sz="2000" dirty="0"/>
          </a:p>
        </p:txBody>
      </p:sp>
      <p:pic>
        <p:nvPicPr>
          <p:cNvPr id="9" name="Picture 8"/>
          <p:cNvPicPr>
            <a:picLocks noChangeAspect="1"/>
          </p:cNvPicPr>
          <p:nvPr/>
        </p:nvPicPr>
        <p:blipFill rotWithShape="1">
          <a:blip r:embed="rId3"/>
          <a:srcRect l="4622" t="29838" r="52039" b="26274"/>
          <a:stretch/>
        </p:blipFill>
        <p:spPr>
          <a:xfrm rot="5400000">
            <a:off x="6137625" y="4030865"/>
            <a:ext cx="2907542" cy="2247593"/>
          </a:xfrm>
          <a:prstGeom prst="rect">
            <a:avLst/>
          </a:prstGeom>
        </p:spPr>
      </p:pic>
      <p:cxnSp>
        <p:nvCxnSpPr>
          <p:cNvPr id="11" name="Curved Connector 10"/>
          <p:cNvCxnSpPr/>
          <p:nvPr/>
        </p:nvCxnSpPr>
        <p:spPr>
          <a:xfrm flipV="1">
            <a:off x="1875205" y="6347012"/>
            <a:ext cx="4465035" cy="26894"/>
          </a:xfrm>
          <a:prstGeom prst="curvedConnector3">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67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Left-Skewed Frequencies</a:t>
            </a:r>
            <a:endParaRPr lang="en-US" dirty="0"/>
          </a:p>
        </p:txBody>
      </p:sp>
      <p:grpSp>
        <p:nvGrpSpPr>
          <p:cNvPr id="3" name="Group 2"/>
          <p:cNvGrpSpPr/>
          <p:nvPr/>
        </p:nvGrpSpPr>
        <p:grpSpPr>
          <a:xfrm>
            <a:off x="348326" y="1529562"/>
            <a:ext cx="1797602" cy="1169407"/>
            <a:chOff x="829230" y="2084294"/>
            <a:chExt cx="7285937" cy="409570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66527" y="6072295"/>
              <a:ext cx="548640" cy="914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2588179" y="1626309"/>
            <a:ext cx="2851271" cy="1061725"/>
            <a:chOff x="4094997" y="1492623"/>
            <a:chExt cx="4789985" cy="1795885"/>
          </a:xfrm>
        </p:grpSpPr>
        <p:grpSp>
          <p:nvGrpSpPr>
            <p:cNvPr id="20" name="Group 19"/>
            <p:cNvGrpSpPr/>
            <p:nvPr/>
          </p:nvGrpSpPr>
          <p:grpSpPr>
            <a:xfrm>
              <a:off x="4094997" y="1492623"/>
              <a:ext cx="2869268" cy="1795885"/>
              <a:chOff x="812869" y="2084294"/>
              <a:chExt cx="7391296" cy="4095707"/>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a:off x="7479530" y="5958895"/>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874536"/>
              <a:ext cx="1876434" cy="407536"/>
              <a:chOff x="3533626" y="5252151"/>
              <a:chExt cx="4833734" cy="929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314604" y="6031434"/>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p:cNvGrpSpPr/>
          <p:nvPr/>
        </p:nvGrpSpPr>
        <p:grpSpPr>
          <a:xfrm>
            <a:off x="5921583" y="1620393"/>
            <a:ext cx="2851582" cy="1070071"/>
            <a:chOff x="4094997" y="1498516"/>
            <a:chExt cx="5002964" cy="1789991"/>
          </a:xfrm>
        </p:grpSpPr>
        <p:grpSp>
          <p:nvGrpSpPr>
            <p:cNvPr id="58" name="Group 57"/>
            <p:cNvGrpSpPr/>
            <p:nvPr/>
          </p:nvGrpSpPr>
          <p:grpSpPr>
            <a:xfrm>
              <a:off x="4094997" y="1498516"/>
              <a:ext cx="5002964" cy="1789991"/>
              <a:chOff x="812869" y="2097735"/>
              <a:chExt cx="12887744" cy="4082266"/>
            </a:xfrm>
          </p:grpSpPr>
          <p:sp>
            <p:nvSpPr>
              <p:cNvPr id="66" name="Rectangle 65"/>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p:cNvSpPr>
              <p:nvPr/>
            </p:nvSpPr>
            <p:spPr>
              <a:xfrm>
                <a:off x="13151974" y="2097735"/>
                <a:ext cx="548639" cy="408226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11792754" y="2508953"/>
                <a:ext cx="548639" cy="36576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a:spLocks/>
              </p:cNvSpPr>
              <p:nvPr/>
            </p:nvSpPr>
            <p:spPr>
              <a:xfrm>
                <a:off x="10285360" y="3864295"/>
                <a:ext cx="548639" cy="22860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762870" y="5202883"/>
                <a:ext cx="548639" cy="9144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p:cNvSpPr>
              <p:nvPr/>
            </p:nvSpPr>
            <p:spPr>
              <a:xfrm>
                <a:off x="6099673" y="5945454"/>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flipH="1">
              <a:off x="5522827" y="2874536"/>
              <a:ext cx="3362155" cy="407536"/>
              <a:chOff x="3533626" y="5252151"/>
              <a:chExt cx="8660982" cy="929428"/>
            </a:xfrm>
          </p:grpSpPr>
          <p:sp>
            <p:nvSpPr>
              <p:cNvPr id="60" name="Rectangle 59"/>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11603787" y="6031431"/>
                <a:ext cx="590821" cy="15014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8606384" y="6031431"/>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7736413" cy="461665"/>
          </a:xfrm>
          <a:prstGeom prst="rect">
            <a:avLst/>
          </a:prstGeom>
          <a:noFill/>
        </p:spPr>
        <p:txBody>
          <a:bodyPr wrap="none" rtlCol="0">
            <a:spAutoFit/>
          </a:bodyPr>
          <a:lstStyle/>
          <a:p>
            <a:r>
              <a:rPr lang="en-US" sz="2400" dirty="0" smtClean="0"/>
              <a:t>An </a:t>
            </a:r>
            <a:r>
              <a:rPr lang="en-US" sz="2400" u="sng" dirty="0" smtClean="0"/>
              <a:t>Excess of Rare Alleles</a:t>
            </a:r>
            <a:r>
              <a:rPr lang="en-US" sz="2400" dirty="0" smtClean="0"/>
              <a:t> can make 𝛳</a:t>
            </a:r>
            <a:r>
              <a:rPr lang="en-US" sz="2400" baseline="-25000" dirty="0" smtClean="0"/>
              <a:t>W</a:t>
            </a:r>
            <a:r>
              <a:rPr lang="en-US" sz="2400" dirty="0" smtClean="0"/>
              <a:t> look too high:</a:t>
            </a:r>
            <a:endParaRPr lang="en-US" sz="2400" u="sng" dirty="0"/>
          </a:p>
        </p:txBody>
      </p:sp>
      <mc:AlternateContent xmlns:mc="http://schemas.openxmlformats.org/markup-compatibility/2006">
        <mc:Choice xmlns:a14="http://schemas.microsoft.com/office/drawing/2010/main" Requires="a14">
          <p:sp>
            <p:nvSpPr>
              <p:cNvPr id="76" name="TextBox 75"/>
              <p:cNvSpPr txBox="1"/>
              <p:nvPr/>
            </p:nvSpPr>
            <p:spPr>
              <a:xfrm>
                <a:off x="3233870" y="3944797"/>
                <a:ext cx="1957074" cy="866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en-US" sz="2000" i="1" smtClean="0">
                              <a:latin typeface="Cambria Math" charset="0"/>
                              <a:ea typeface="Cambria Math" charset="0"/>
                              <a:cs typeface="Cambria Math" charset="0"/>
                            </a:rPr>
                            <m:t>𝜃</m:t>
                          </m:r>
                        </m:e>
                        <m:sub>
                          <m:r>
                            <a:rPr lang="en-US" sz="2000" b="0" i="1" smtClean="0">
                              <a:latin typeface="Cambria Math" charset="0"/>
                            </a:rPr>
                            <m:t>𝑊</m:t>
                          </m:r>
                        </m:sub>
                      </m:sSub>
                      <m:r>
                        <a:rPr lang="en-US" sz="2000" b="0" i="1" smtClean="0">
                          <a:latin typeface="Cambria Math" charset="0"/>
                        </a:rPr>
                        <m:t>=</m:t>
                      </m:r>
                      <m:f>
                        <m:fPr>
                          <m:ctrlPr>
                            <a:rPr lang="mr-IN" sz="2000" b="0" i="1" smtClean="0">
                              <a:latin typeface="Cambria Math" charset="0"/>
                            </a:rPr>
                          </m:ctrlPr>
                        </m:fPr>
                        <m:num>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𝑛</m:t>
                              </m:r>
                            </m:sub>
                          </m:sSub>
                        </m:num>
                        <m:den>
                          <m:sSub>
                            <m:sSubPr>
                              <m:ctrlPr>
                                <a:rPr lang="en-US" sz="2000" b="0" i="1" smtClean="0">
                                  <a:latin typeface="Cambria Math" charset="0"/>
                                </a:rPr>
                              </m:ctrlPr>
                            </m:sSubPr>
                            <m:e>
                              <m:nary>
                                <m:naryPr>
                                  <m:chr m:val="∑"/>
                                  <m:limLoc m:val="subSup"/>
                                  <m:ctrlPr>
                                    <a:rPr lang="is-IS" sz="2000" b="0" i="1" smtClean="0">
                                      <a:latin typeface="Cambria Math" charset="0"/>
                                    </a:rPr>
                                  </m:ctrlPr>
                                </m:naryPr>
                                <m:sub>
                                  <m:r>
                                    <m:rPr>
                                      <m:brk m:alnAt="25"/>
                                    </m:rPr>
                                    <a:rPr lang="en-US" sz="2000" b="0" i="1" smtClean="0">
                                      <a:latin typeface="Cambria Math" charset="0"/>
                                    </a:rPr>
                                    <m:t>1</m:t>
                                  </m:r>
                                </m:sub>
                                <m:sup>
                                  <m:r>
                                    <a:rPr lang="en-US" sz="2000" b="0" i="1" smtClean="0">
                                      <a:latin typeface="Cambria Math" charset="0"/>
                                    </a:rPr>
                                    <m:t>2</m:t>
                                  </m:r>
                                  <m:r>
                                    <a:rPr lang="en-US" sz="2000" b="0" i="1" smtClean="0">
                                      <a:latin typeface="Cambria Math" charset="0"/>
                                    </a:rPr>
                                    <m:t>𝑁</m:t>
                                  </m:r>
                                  <m:r>
                                    <a:rPr lang="en-US" sz="2000" b="0" i="1" smtClean="0">
                                      <a:latin typeface="Cambria Math" charset="0"/>
                                    </a:rPr>
                                    <m:t>−1</m:t>
                                  </m:r>
                                </m:sup>
                                <m:e>
                                  <m:r>
                                    <a:rPr lang="en-US" sz="2000" b="0" i="1" smtClean="0">
                                      <a:latin typeface="Cambria Math" charset="0"/>
                                    </a:rPr>
                                    <m:t>(</m:t>
                                  </m:r>
                                  <m:f>
                                    <m:fPr>
                                      <m:ctrlPr>
                                        <a:rPr lang="en-US" sz="2000" b="0" i="1" smtClean="0">
                                          <a:latin typeface="Cambria Math" charset="0"/>
                                        </a:rPr>
                                      </m:ctrlPr>
                                    </m:fPr>
                                    <m:num>
                                      <m:r>
                                        <a:rPr lang="en-US" sz="2000" b="0" i="1" smtClean="0">
                                          <a:latin typeface="Cambria Math" charset="0"/>
                                        </a:rPr>
                                        <m:t>1</m:t>
                                      </m:r>
                                    </m:num>
                                    <m:den>
                                      <m:r>
                                        <a:rPr lang="en-US" sz="2000" b="0" i="1" smtClean="0">
                                          <a:latin typeface="Cambria Math" charset="0"/>
                                        </a:rPr>
                                        <m:t>𝑖</m:t>
                                      </m:r>
                                    </m:den>
                                  </m:f>
                                  <m:r>
                                    <a:rPr lang="en-US" sz="2000" b="0" i="1" smtClean="0">
                                      <a:latin typeface="Cambria Math" charset="0"/>
                                    </a:rPr>
                                    <m:t>)</m:t>
                                  </m:r>
                                </m:e>
                              </m:nary>
                            </m:e>
                            <m:sub/>
                          </m:sSub>
                        </m:den>
                      </m:f>
                    </m:oMath>
                  </m:oMathPara>
                </a14:m>
                <a:endParaRPr lang="en-US" sz="2000" dirty="0"/>
              </a:p>
            </p:txBody>
          </p:sp>
        </mc:Choice>
        <mc:Fallback>
          <p:sp>
            <p:nvSpPr>
              <p:cNvPr id="76" name="TextBox 75"/>
              <p:cNvSpPr txBox="1">
                <a:spLocks noRot="1" noChangeAspect="1" noMove="1" noResize="1" noEditPoints="1" noAdjustHandles="1" noChangeArrowheads="1" noChangeShapeType="1" noTextEdit="1"/>
              </p:cNvSpPr>
              <p:nvPr/>
            </p:nvSpPr>
            <p:spPr>
              <a:xfrm>
                <a:off x="3233870" y="3944797"/>
                <a:ext cx="1957074" cy="866519"/>
              </a:xfrm>
              <a:prstGeom prst="rect">
                <a:avLst/>
              </a:prstGeom>
              <a:blipFill rotWithShape="0">
                <a:blip r:embed="rId3"/>
                <a:stretch>
                  <a:fillRect/>
                </a:stretch>
              </a:blipFill>
            </p:spPr>
            <p:txBody>
              <a:bodyPr/>
              <a:lstStyle/>
              <a:p>
                <a:r>
                  <a:rPr lang="en-US">
                    <a:noFill/>
                  </a:rPr>
                  <a:t> </a:t>
                </a:r>
              </a:p>
            </p:txBody>
          </p:sp>
        </mc:Fallback>
      </mc:AlternateContent>
      <p:sp>
        <p:nvSpPr>
          <p:cNvPr id="78" name="Title 1"/>
          <p:cNvSpPr txBox="1">
            <a:spLocks/>
          </p:cNvSpPr>
          <p:nvPr/>
        </p:nvSpPr>
        <p:spPr>
          <a:xfrm>
            <a:off x="434342" y="5093666"/>
            <a:ext cx="7998757" cy="145518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solidFill>
                  <a:srgbClr val="C00000"/>
                </a:solidFill>
              </a:rPr>
              <a:t>𝛳</a:t>
            </a:r>
            <a:r>
              <a:rPr lang="en-US" sz="2800" baseline="-25000" dirty="0" smtClean="0">
                <a:solidFill>
                  <a:srgbClr val="C00000"/>
                </a:solidFill>
              </a:rPr>
              <a:t>W</a:t>
            </a:r>
            <a:r>
              <a:rPr lang="en-US" sz="2800" dirty="0" smtClean="0">
                <a:solidFill>
                  <a:srgbClr val="C00000"/>
                </a:solidFill>
              </a:rPr>
              <a:t> is driven by the NUMBER of SNPs, regardless of their frequency, so it will still be high even if almost all mutations are rare within the population</a:t>
            </a:r>
          </a:p>
        </p:txBody>
      </p:sp>
      <p:sp>
        <p:nvSpPr>
          <p:cNvPr id="79" name="Oval 78"/>
          <p:cNvSpPr/>
          <p:nvPr/>
        </p:nvSpPr>
        <p:spPr>
          <a:xfrm>
            <a:off x="4322489" y="3832698"/>
            <a:ext cx="452803" cy="5376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522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Left-Skewed Frequencies</a:t>
            </a:r>
            <a:endParaRPr lang="en-US" dirty="0"/>
          </a:p>
        </p:txBody>
      </p:sp>
      <p:grpSp>
        <p:nvGrpSpPr>
          <p:cNvPr id="3" name="Group 2"/>
          <p:cNvGrpSpPr/>
          <p:nvPr/>
        </p:nvGrpSpPr>
        <p:grpSpPr>
          <a:xfrm>
            <a:off x="348326" y="1529562"/>
            <a:ext cx="1797602" cy="1169407"/>
            <a:chOff x="829230" y="2084294"/>
            <a:chExt cx="7285937" cy="409570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66527" y="6072295"/>
              <a:ext cx="548640" cy="9144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2588179" y="1626309"/>
            <a:ext cx="2851271" cy="1061725"/>
            <a:chOff x="4094997" y="1492623"/>
            <a:chExt cx="4789985" cy="1795885"/>
          </a:xfrm>
        </p:grpSpPr>
        <p:grpSp>
          <p:nvGrpSpPr>
            <p:cNvPr id="20" name="Group 19"/>
            <p:cNvGrpSpPr/>
            <p:nvPr/>
          </p:nvGrpSpPr>
          <p:grpSpPr>
            <a:xfrm>
              <a:off x="4094997" y="1492623"/>
              <a:ext cx="2869268" cy="1795885"/>
              <a:chOff x="812869" y="2084294"/>
              <a:chExt cx="7391296" cy="4095707"/>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7" y="2084294"/>
                <a:ext cx="548640" cy="408226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10" y="2508954"/>
                <a:ext cx="548640" cy="365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84" y="5252154"/>
                <a:ext cx="548640"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a:off x="7479530" y="5958895"/>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874536"/>
              <a:ext cx="1876434" cy="407536"/>
              <a:chOff x="3533626" y="5252151"/>
              <a:chExt cx="4833734" cy="929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314604" y="6031434"/>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p:cNvGrpSpPr/>
          <p:nvPr/>
        </p:nvGrpSpPr>
        <p:grpSpPr>
          <a:xfrm>
            <a:off x="5921583" y="1620393"/>
            <a:ext cx="2851582" cy="1070071"/>
            <a:chOff x="4094997" y="1498516"/>
            <a:chExt cx="5002964" cy="1789991"/>
          </a:xfrm>
        </p:grpSpPr>
        <p:grpSp>
          <p:nvGrpSpPr>
            <p:cNvPr id="58" name="Group 57"/>
            <p:cNvGrpSpPr/>
            <p:nvPr/>
          </p:nvGrpSpPr>
          <p:grpSpPr>
            <a:xfrm>
              <a:off x="4094997" y="1498516"/>
              <a:ext cx="5002964" cy="1789991"/>
              <a:chOff x="812869" y="2097735"/>
              <a:chExt cx="12887744" cy="4082266"/>
            </a:xfrm>
          </p:grpSpPr>
          <p:sp>
            <p:nvSpPr>
              <p:cNvPr id="66" name="Rectangle 65"/>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a:spLocks/>
              </p:cNvSpPr>
              <p:nvPr/>
            </p:nvSpPr>
            <p:spPr>
              <a:xfrm>
                <a:off x="13151974" y="2097735"/>
                <a:ext cx="548639" cy="408226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a:spLocks/>
              </p:cNvSpPr>
              <p:nvPr/>
            </p:nvSpPr>
            <p:spPr>
              <a:xfrm>
                <a:off x="11792754" y="2508953"/>
                <a:ext cx="548639" cy="36576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a:spLocks/>
              </p:cNvSpPr>
              <p:nvPr/>
            </p:nvSpPr>
            <p:spPr>
              <a:xfrm>
                <a:off x="10285360" y="3864295"/>
                <a:ext cx="548639" cy="22860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p:cNvSpPr>
              <p:nvPr/>
            </p:nvSpPr>
            <p:spPr>
              <a:xfrm>
                <a:off x="8762870" y="5202883"/>
                <a:ext cx="548639" cy="91440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a:spLocks/>
              </p:cNvSpPr>
              <p:nvPr/>
            </p:nvSpPr>
            <p:spPr>
              <a:xfrm>
                <a:off x="6099673" y="5945454"/>
                <a:ext cx="724635" cy="20484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flipH="1">
              <a:off x="5522827" y="2874536"/>
              <a:ext cx="3362155" cy="407536"/>
              <a:chOff x="3533626" y="5252151"/>
              <a:chExt cx="8660982" cy="929428"/>
            </a:xfrm>
          </p:grpSpPr>
          <p:sp>
            <p:nvSpPr>
              <p:cNvPr id="60" name="Rectangle 59"/>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11603787" y="6031431"/>
                <a:ext cx="590821" cy="15014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a:spLocks/>
              </p:cNvSpPr>
              <p:nvPr/>
            </p:nvSpPr>
            <p:spPr>
              <a:xfrm>
                <a:off x="8606384" y="6031431"/>
                <a:ext cx="526242" cy="1351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7314823" cy="461665"/>
          </a:xfrm>
          <a:prstGeom prst="rect">
            <a:avLst/>
          </a:prstGeom>
          <a:noFill/>
        </p:spPr>
        <p:txBody>
          <a:bodyPr wrap="none" rtlCol="0">
            <a:spAutoFit/>
          </a:bodyPr>
          <a:lstStyle/>
          <a:p>
            <a:r>
              <a:rPr lang="en-US" sz="2400" dirty="0" smtClean="0"/>
              <a:t>An </a:t>
            </a:r>
            <a:r>
              <a:rPr lang="en-US" sz="2400" u="sng" dirty="0" smtClean="0"/>
              <a:t>Excess of Rare Alleles</a:t>
            </a:r>
            <a:r>
              <a:rPr lang="en-US" sz="2400" dirty="0" smtClean="0"/>
              <a:t> shouldn’t effect 𝛱 much:</a:t>
            </a:r>
            <a:endParaRPr lang="en-US" sz="2400" u="sng" dirty="0"/>
          </a:p>
        </p:txBody>
      </p:sp>
      <mc:AlternateContent xmlns:mc="http://schemas.openxmlformats.org/markup-compatibility/2006">
        <mc:Choice xmlns:a14="http://schemas.microsoft.com/office/drawing/2010/main" Requires="a14">
          <p:sp>
            <p:nvSpPr>
              <p:cNvPr id="77" name="TextBox 76"/>
              <p:cNvSpPr txBox="1"/>
              <p:nvPr/>
            </p:nvSpPr>
            <p:spPr>
              <a:xfrm>
                <a:off x="2512795" y="3899721"/>
                <a:ext cx="3619389" cy="478336"/>
              </a:xfrm>
              <a:prstGeom prst="rect">
                <a:avLst/>
              </a:prstGeom>
              <a:noFill/>
            </p:spPr>
            <p:txBody>
              <a:bodyPr wrap="none" lIns="0" tIns="0" rIns="0" bIns="0" rtlCol="0">
                <a:spAutoFit/>
              </a:bodyPr>
              <a:lstStyle/>
              <a:p>
                <a:pPr/>
                <a:r>
                  <a:rPr lang="en-US" b="0" dirty="0" smtClean="0">
                    <a:ea typeface="Cambria Math" charset="0"/>
                    <a:cs typeface="Cambria Math" charset="0"/>
                  </a:rPr>
                  <a:t>𝛱</a:t>
                </a:r>
                <a14:m>
                  <m:oMath xmlns:m="http://schemas.openxmlformats.org/officeDocument/2006/math">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nary>
                          <m:naryPr>
                            <m:chr m:val="∑"/>
                            <m:limLoc m:val="subSup"/>
                            <m:supHide m:val="on"/>
                            <m:ctrlPr>
                              <a:rPr lang="en-US" b="0" i="1" smtClean="0">
                                <a:latin typeface="Cambria Math"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𝑗</m:t>
                            </m:r>
                          </m:sub>
                          <m:sup/>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𝜋</m:t>
                                </m:r>
                              </m:e>
                              <m:sub>
                                <m:r>
                                  <a:rPr lang="en-US" b="0" i="1" smtClean="0">
                                    <a:latin typeface="Cambria Math" charset="0"/>
                                    <a:ea typeface="Cambria Math" charset="0"/>
                                    <a:cs typeface="Cambria Math" charset="0"/>
                                  </a:rPr>
                                  <m:t>𝑖𝑗</m:t>
                                </m:r>
                              </m:sub>
                            </m:sSub>
                          </m:e>
                        </m:nary>
                      </m:num>
                      <m:den>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𝑝𝑎𝑖𝑟𝑤𝑖𝑠𝑒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𝑐𝑜𝑚𝑝𝑎𝑟𝑖𝑠𝑜𝑛𝑠</m:t>
                        </m:r>
                      </m:den>
                    </m:f>
                    <m:r>
                      <a:rPr lang="en-US" b="0" i="1" smtClean="0">
                        <a:latin typeface="Cambria Math" charset="0"/>
                        <a:ea typeface="Cambria Math" charset="0"/>
                        <a:cs typeface="Cambria Math" charset="0"/>
                      </a:rPr>
                      <m:t> ≡ </m:t>
                    </m:r>
                    <m:nary>
                      <m:naryPr>
                        <m:chr m:val="∑"/>
                        <m:subHide m:val="on"/>
                        <m:supHide m:val="on"/>
                        <m:ctrlPr>
                          <a:rPr lang="en-US" b="0" i="1" smtClean="0">
                            <a:latin typeface="Cambria Math" charset="0"/>
                            <a:ea typeface="Cambria Math" charset="0"/>
                            <a:cs typeface="Cambria Math" charset="0"/>
                          </a:rPr>
                        </m:ctrlPr>
                      </m:naryPr>
                      <m:sub/>
                      <m:sup/>
                      <m:e>
                        <m:f>
                          <m:fPr>
                            <m:ctrlPr>
                              <a:rPr lang="mr-IN"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𝑐</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m:t>
                            </m:r>
                          </m:num>
                          <m:den>
                            <m:r>
                              <a:rPr lang="en-US" b="0" i="1" smtClean="0">
                                <a:latin typeface="Cambria Math" charset="0"/>
                                <a:ea typeface="Cambria Math" charset="0"/>
                                <a:cs typeface="Cambria Math" charset="0"/>
                              </a:rPr>
                              <m:t>𝑐</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𝑐</m:t>
                            </m:r>
                            <m:r>
                              <a:rPr lang="en-US" b="0" i="1" smtClean="0">
                                <a:latin typeface="Cambria Math" charset="0"/>
                                <a:ea typeface="Cambria Math" charset="0"/>
                                <a:cs typeface="Cambria Math" charset="0"/>
                              </a:rPr>
                              <m:t>−1)</m:t>
                            </m:r>
                          </m:den>
                        </m:f>
                      </m:e>
                    </m:nary>
                  </m:oMath>
                </a14:m>
                <a:endParaRPr lang="en-US" dirty="0"/>
              </a:p>
            </p:txBody>
          </p:sp>
        </mc:Choice>
        <mc:Fallback>
          <p:sp>
            <p:nvSpPr>
              <p:cNvPr id="77" name="TextBox 76"/>
              <p:cNvSpPr txBox="1">
                <a:spLocks noRot="1" noChangeAspect="1" noMove="1" noResize="1" noEditPoints="1" noAdjustHandles="1" noChangeArrowheads="1" noChangeShapeType="1" noTextEdit="1"/>
              </p:cNvSpPr>
              <p:nvPr/>
            </p:nvSpPr>
            <p:spPr>
              <a:xfrm>
                <a:off x="2512795" y="3899721"/>
                <a:ext cx="3619389" cy="478336"/>
              </a:xfrm>
              <a:prstGeom prst="rect">
                <a:avLst/>
              </a:prstGeom>
              <a:blipFill rotWithShape="0">
                <a:blip r:embed="rId3"/>
                <a:stretch>
                  <a:fillRect l="-3872" b="-7692"/>
                </a:stretch>
              </a:blipFill>
            </p:spPr>
            <p:txBody>
              <a:bodyPr/>
              <a:lstStyle/>
              <a:p>
                <a:r>
                  <a:rPr lang="en-US">
                    <a:noFill/>
                  </a:rPr>
                  <a:t> </a:t>
                </a:r>
              </a:p>
            </p:txBody>
          </p:sp>
        </mc:Fallback>
      </mc:AlternateContent>
      <p:sp>
        <p:nvSpPr>
          <p:cNvPr id="80" name="Title 1"/>
          <p:cNvSpPr txBox="1">
            <a:spLocks/>
          </p:cNvSpPr>
          <p:nvPr/>
        </p:nvSpPr>
        <p:spPr>
          <a:xfrm>
            <a:off x="566378" y="4798048"/>
            <a:ext cx="7998757" cy="145518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solidFill>
                  <a:srgbClr val="0070C0"/>
                </a:solidFill>
              </a:rPr>
              <a:t>But 𝜋 is the AVERAGE number of differences.  If mutations are rare (i.e. each only occurs in 1 individual), then the number of differences is LOW</a:t>
            </a:r>
          </a:p>
        </p:txBody>
      </p:sp>
    </p:spTree>
    <p:extLst>
      <p:ext uri="{BB962C8B-B14F-4D97-AF65-F5344CB8AC3E}">
        <p14:creationId xmlns:p14="http://schemas.microsoft.com/office/powerpoint/2010/main" val="1261477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Right-Skewed Frequencies</a:t>
            </a:r>
            <a:endParaRPr lang="en-US" dirty="0"/>
          </a:p>
        </p:txBody>
      </p:sp>
      <p:grpSp>
        <p:nvGrpSpPr>
          <p:cNvPr id="3" name="Group 2"/>
          <p:cNvGrpSpPr/>
          <p:nvPr/>
        </p:nvGrpSpPr>
        <p:grpSpPr>
          <a:xfrm>
            <a:off x="1398494" y="1368358"/>
            <a:ext cx="2252392" cy="1095578"/>
            <a:chOff x="829230" y="2966154"/>
            <a:chExt cx="7285937" cy="321384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6" y="4337753"/>
              <a:ext cx="541204" cy="18288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09" y="3880552"/>
              <a:ext cx="591775" cy="22860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79" y="3619425"/>
              <a:ext cx="669608" cy="254713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80566" y="2966155"/>
              <a:ext cx="534601" cy="31975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4813730" y="1184821"/>
            <a:ext cx="3307738" cy="1275984"/>
            <a:chOff x="4094997" y="1469189"/>
            <a:chExt cx="4789985" cy="1819319"/>
          </a:xfrm>
        </p:grpSpPr>
        <p:grpSp>
          <p:nvGrpSpPr>
            <p:cNvPr id="20" name="Group 19"/>
            <p:cNvGrpSpPr/>
            <p:nvPr/>
          </p:nvGrpSpPr>
          <p:grpSpPr>
            <a:xfrm>
              <a:off x="4094997" y="1469189"/>
              <a:ext cx="2893074" cy="1819319"/>
              <a:chOff x="812869" y="2030851"/>
              <a:chExt cx="7452622" cy="4149150"/>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3" y="4472447"/>
                <a:ext cx="587664" cy="16941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04" y="3626677"/>
                <a:ext cx="618095" cy="25398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36" y="2621441"/>
                <a:ext cx="596440" cy="355856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79" y="2030851"/>
                <a:ext cx="608904" cy="41357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flipV="1">
                <a:off x="7594833" y="3152625"/>
                <a:ext cx="670658" cy="30273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580315"/>
              <a:ext cx="1876434" cy="701756"/>
              <a:chOff x="3533626" y="4581151"/>
              <a:chExt cx="4833734" cy="1600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198381" y="4581151"/>
                <a:ext cx="642464" cy="158540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8372805" cy="461665"/>
          </a:xfrm>
          <a:prstGeom prst="rect">
            <a:avLst/>
          </a:prstGeom>
          <a:noFill/>
        </p:spPr>
        <p:txBody>
          <a:bodyPr wrap="none" rtlCol="0">
            <a:spAutoFit/>
          </a:bodyPr>
          <a:lstStyle/>
          <a:p>
            <a:r>
              <a:rPr lang="en-US" sz="2400" dirty="0" smtClean="0"/>
              <a:t>An </a:t>
            </a:r>
            <a:r>
              <a:rPr lang="en-US" sz="2400" u="sng" dirty="0" smtClean="0"/>
              <a:t>Excess of Intermediate Freq. Alleles </a:t>
            </a:r>
            <a:r>
              <a:rPr lang="en-US" sz="2400" dirty="0" smtClean="0"/>
              <a:t>can be caused by:</a:t>
            </a:r>
            <a:endParaRPr lang="en-US" sz="2400" u="sng" dirty="0"/>
          </a:p>
        </p:txBody>
      </p:sp>
      <p:sp>
        <p:nvSpPr>
          <p:cNvPr id="4" name="TextBox 3"/>
          <p:cNvSpPr txBox="1"/>
          <p:nvPr/>
        </p:nvSpPr>
        <p:spPr>
          <a:xfrm>
            <a:off x="1251024" y="2530461"/>
            <a:ext cx="2699778" cy="369332"/>
          </a:xfrm>
          <a:prstGeom prst="rect">
            <a:avLst/>
          </a:prstGeom>
          <a:noFill/>
        </p:spPr>
        <p:txBody>
          <a:bodyPr wrap="none" rtlCol="0">
            <a:spAutoFit/>
          </a:bodyPr>
          <a:lstStyle/>
          <a:p>
            <a:r>
              <a:rPr lang="en-US" smtClean="0"/>
              <a:t>Minor Allele Frequency</a:t>
            </a:r>
            <a:endParaRPr lang="en-US"/>
          </a:p>
        </p:txBody>
      </p:sp>
      <p:sp>
        <p:nvSpPr>
          <p:cNvPr id="76" name="TextBox 75"/>
          <p:cNvSpPr txBox="1"/>
          <p:nvPr/>
        </p:nvSpPr>
        <p:spPr>
          <a:xfrm>
            <a:off x="4806652" y="2534489"/>
            <a:ext cx="2892138" cy="369332"/>
          </a:xfrm>
          <a:prstGeom prst="rect">
            <a:avLst/>
          </a:prstGeom>
          <a:noFill/>
        </p:spPr>
        <p:txBody>
          <a:bodyPr wrap="none" rtlCol="0">
            <a:spAutoFit/>
          </a:bodyPr>
          <a:lstStyle/>
          <a:p>
            <a:r>
              <a:rPr lang="en-US" dirty="0" smtClean="0"/>
              <a:t>Derived Allele Frequency</a:t>
            </a:r>
            <a:endParaRPr lang="en-US" dirty="0"/>
          </a:p>
        </p:txBody>
      </p:sp>
      <p:sp>
        <p:nvSpPr>
          <p:cNvPr id="78" name="TextBox 77"/>
          <p:cNvSpPr txBox="1"/>
          <p:nvPr/>
        </p:nvSpPr>
        <p:spPr>
          <a:xfrm>
            <a:off x="201904" y="3970965"/>
            <a:ext cx="6182101" cy="1754326"/>
          </a:xfrm>
          <a:prstGeom prst="rect">
            <a:avLst/>
          </a:prstGeom>
          <a:noFill/>
        </p:spPr>
        <p:txBody>
          <a:bodyPr wrap="square" rtlCol="0">
            <a:spAutoFit/>
          </a:bodyPr>
          <a:lstStyle/>
          <a:p>
            <a:pPr marL="285750" indent="-285750">
              <a:buFont typeface="Arial" charset="0"/>
              <a:buChar char="•"/>
            </a:pPr>
            <a:r>
              <a:rPr lang="en-US" dirty="0" smtClean="0"/>
              <a:t>Balancing </a:t>
            </a:r>
            <a:r>
              <a:rPr lang="en-US" dirty="0" smtClean="0"/>
              <a:t>Selection (selection for multiple alleles in a population</a:t>
            </a:r>
            <a:r>
              <a:rPr lang="en-US" dirty="0" smtClean="0"/>
              <a:t>)</a:t>
            </a:r>
          </a:p>
          <a:p>
            <a:pPr marL="742950" lvl="1" indent="-285750">
              <a:buFont typeface="Arial" charset="0"/>
              <a:buChar char="•"/>
            </a:pPr>
            <a:r>
              <a:rPr lang="en-US" dirty="0" smtClean="0"/>
              <a:t>E.g. Frequency-Dependent Selection</a:t>
            </a:r>
          </a:p>
          <a:p>
            <a:pPr marL="742950" lvl="1" indent="-285750">
              <a:buFont typeface="Arial" charset="0"/>
              <a:buChar char="•"/>
            </a:pPr>
            <a:r>
              <a:rPr lang="en-US" dirty="0" smtClean="0"/>
              <a:t>Plasticity</a:t>
            </a:r>
          </a:p>
          <a:p>
            <a:pPr marL="742950" lvl="1" indent="-285750">
              <a:buFont typeface="Arial" charset="0"/>
              <a:buChar char="•"/>
            </a:pPr>
            <a:r>
              <a:rPr lang="en-US" dirty="0" smtClean="0"/>
              <a:t>Heterozygote Advantage</a:t>
            </a:r>
            <a:endParaRPr lang="en-US" dirty="0" smtClean="0"/>
          </a:p>
          <a:p>
            <a:pPr marL="285750" indent="-285750">
              <a:buFont typeface="Arial" charset="0"/>
              <a:buChar char="•"/>
            </a:pPr>
            <a:r>
              <a:rPr lang="en-US" dirty="0" smtClean="0"/>
              <a:t>Population </a:t>
            </a:r>
            <a:r>
              <a:rPr lang="en-US" dirty="0" smtClean="0"/>
              <a:t>Bottleneck (population shrinkage)</a:t>
            </a:r>
          </a:p>
        </p:txBody>
      </p:sp>
      <p:pic>
        <p:nvPicPr>
          <p:cNvPr id="82" name="Picture 81"/>
          <p:cNvPicPr>
            <a:picLocks noChangeAspect="1"/>
          </p:cNvPicPr>
          <p:nvPr/>
        </p:nvPicPr>
        <p:blipFill rotWithShape="1">
          <a:blip r:embed="rId3"/>
          <a:srcRect l="55104" t="29172" r="1557" b="23030"/>
          <a:stretch/>
        </p:blipFill>
        <p:spPr>
          <a:xfrm rot="5400000">
            <a:off x="6237728" y="3930762"/>
            <a:ext cx="2907542" cy="2447800"/>
          </a:xfrm>
          <a:prstGeom prst="rect">
            <a:avLst/>
          </a:prstGeom>
        </p:spPr>
      </p:pic>
      <p:cxnSp>
        <p:nvCxnSpPr>
          <p:cNvPr id="10" name="Straight Arrow Connector 9"/>
          <p:cNvCxnSpPr/>
          <p:nvPr/>
        </p:nvCxnSpPr>
        <p:spPr>
          <a:xfrm>
            <a:off x="4047565" y="5862918"/>
            <a:ext cx="2336440" cy="10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54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Right-Skewed Frequencies</a:t>
            </a:r>
            <a:endParaRPr lang="en-US" dirty="0"/>
          </a:p>
        </p:txBody>
      </p:sp>
      <p:grpSp>
        <p:nvGrpSpPr>
          <p:cNvPr id="3" name="Group 2"/>
          <p:cNvGrpSpPr/>
          <p:nvPr/>
        </p:nvGrpSpPr>
        <p:grpSpPr>
          <a:xfrm>
            <a:off x="1398494" y="1368358"/>
            <a:ext cx="2252392" cy="1095578"/>
            <a:chOff x="829230" y="2966154"/>
            <a:chExt cx="7285937" cy="321384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6" y="4337753"/>
              <a:ext cx="541204" cy="18288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09" y="3880552"/>
              <a:ext cx="591775" cy="22860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79" y="3619425"/>
              <a:ext cx="669608" cy="254713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80566" y="2966155"/>
              <a:ext cx="534601" cy="31975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4813730" y="1184821"/>
            <a:ext cx="3307738" cy="1275984"/>
            <a:chOff x="4094997" y="1469189"/>
            <a:chExt cx="4789985" cy="1819319"/>
          </a:xfrm>
        </p:grpSpPr>
        <p:grpSp>
          <p:nvGrpSpPr>
            <p:cNvPr id="20" name="Group 19"/>
            <p:cNvGrpSpPr/>
            <p:nvPr/>
          </p:nvGrpSpPr>
          <p:grpSpPr>
            <a:xfrm>
              <a:off x="4094997" y="1469189"/>
              <a:ext cx="2893074" cy="1819319"/>
              <a:chOff x="812869" y="2030851"/>
              <a:chExt cx="7452622" cy="4149150"/>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3" y="4472447"/>
                <a:ext cx="587664" cy="16941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04" y="3626677"/>
                <a:ext cx="618095" cy="25398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36" y="2621441"/>
                <a:ext cx="596440" cy="355856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79" y="2030851"/>
                <a:ext cx="608904" cy="41357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flipV="1">
                <a:off x="7594833" y="3152625"/>
                <a:ext cx="670658" cy="30273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580315"/>
              <a:ext cx="1876434" cy="701756"/>
              <a:chOff x="3533626" y="4581151"/>
              <a:chExt cx="4833734" cy="1600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198381" y="4581151"/>
                <a:ext cx="642464" cy="158540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8423099" cy="830997"/>
          </a:xfrm>
          <a:prstGeom prst="rect">
            <a:avLst/>
          </a:prstGeom>
          <a:noFill/>
        </p:spPr>
        <p:txBody>
          <a:bodyPr wrap="square" rtlCol="0">
            <a:spAutoFit/>
          </a:bodyPr>
          <a:lstStyle/>
          <a:p>
            <a:r>
              <a:rPr lang="en-US" sz="2400" dirty="0" smtClean="0"/>
              <a:t>An </a:t>
            </a:r>
            <a:r>
              <a:rPr lang="en-US" sz="2400" u="sng" dirty="0" smtClean="0"/>
              <a:t>Excess of Intermediate Freq. Alleles </a:t>
            </a:r>
            <a:r>
              <a:rPr lang="en-US" sz="2400" dirty="0" smtClean="0"/>
              <a:t>shouldn’t have much effect on 𝛳</a:t>
            </a:r>
            <a:r>
              <a:rPr lang="en-US" sz="2400" baseline="-25000" dirty="0" smtClean="0"/>
              <a:t>W</a:t>
            </a:r>
            <a:r>
              <a:rPr lang="en-US" sz="2400" dirty="0" smtClean="0"/>
              <a:t>:</a:t>
            </a:r>
            <a:endParaRPr lang="en-US" sz="2400" u="sng" dirty="0"/>
          </a:p>
        </p:txBody>
      </p:sp>
      <p:sp>
        <p:nvSpPr>
          <p:cNvPr id="4" name="TextBox 3"/>
          <p:cNvSpPr txBox="1"/>
          <p:nvPr/>
        </p:nvSpPr>
        <p:spPr>
          <a:xfrm>
            <a:off x="1251024" y="2530461"/>
            <a:ext cx="2699778" cy="369332"/>
          </a:xfrm>
          <a:prstGeom prst="rect">
            <a:avLst/>
          </a:prstGeom>
          <a:noFill/>
        </p:spPr>
        <p:txBody>
          <a:bodyPr wrap="none" rtlCol="0">
            <a:spAutoFit/>
          </a:bodyPr>
          <a:lstStyle/>
          <a:p>
            <a:r>
              <a:rPr lang="en-US" smtClean="0"/>
              <a:t>Minor Allele Frequency</a:t>
            </a:r>
            <a:endParaRPr lang="en-US"/>
          </a:p>
        </p:txBody>
      </p:sp>
      <p:sp>
        <p:nvSpPr>
          <p:cNvPr id="76" name="TextBox 75"/>
          <p:cNvSpPr txBox="1"/>
          <p:nvPr/>
        </p:nvSpPr>
        <p:spPr>
          <a:xfrm>
            <a:off x="4806652" y="2534489"/>
            <a:ext cx="2892138" cy="369332"/>
          </a:xfrm>
          <a:prstGeom prst="rect">
            <a:avLst/>
          </a:prstGeom>
          <a:noFill/>
        </p:spPr>
        <p:txBody>
          <a:bodyPr wrap="none" rtlCol="0">
            <a:spAutoFit/>
          </a:bodyPr>
          <a:lstStyle/>
          <a:p>
            <a:r>
              <a:rPr lang="en-US" dirty="0" smtClean="0"/>
              <a:t>Derived Allele Frequency</a:t>
            </a:r>
            <a:endParaRPr lang="en-US" dirty="0"/>
          </a:p>
        </p:txBody>
      </p:sp>
      <p:sp>
        <p:nvSpPr>
          <p:cNvPr id="47" name="Title 1"/>
          <p:cNvSpPr txBox="1">
            <a:spLocks/>
          </p:cNvSpPr>
          <p:nvPr/>
        </p:nvSpPr>
        <p:spPr>
          <a:xfrm>
            <a:off x="600631" y="4980195"/>
            <a:ext cx="7998757" cy="14551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solidFill>
                  <a:srgbClr val="C00000"/>
                </a:solidFill>
              </a:rPr>
              <a:t>𝛳</a:t>
            </a:r>
            <a:r>
              <a:rPr lang="en-US" sz="2800" baseline="-25000" dirty="0" smtClean="0">
                <a:solidFill>
                  <a:srgbClr val="C00000"/>
                </a:solidFill>
              </a:rPr>
              <a:t>W</a:t>
            </a:r>
            <a:r>
              <a:rPr lang="en-US" sz="2800" dirty="0" smtClean="0">
                <a:solidFill>
                  <a:srgbClr val="C00000"/>
                </a:solidFill>
              </a:rPr>
              <a:t> is driven by the NUMBER of SNPs, regardless of their frequency, so it will not be any higher even if each SNP has a high freq.</a:t>
            </a:r>
          </a:p>
        </p:txBody>
      </p:sp>
      <mc:AlternateContent xmlns:mc="http://schemas.openxmlformats.org/markup-compatibility/2006">
        <mc:Choice xmlns:a14="http://schemas.microsoft.com/office/drawing/2010/main" Requires="a14">
          <p:sp>
            <p:nvSpPr>
              <p:cNvPr id="50" name="TextBox 49"/>
              <p:cNvSpPr txBox="1"/>
              <p:nvPr/>
            </p:nvSpPr>
            <p:spPr>
              <a:xfrm>
                <a:off x="3233870" y="3944797"/>
                <a:ext cx="1957074" cy="866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en-US" sz="2000" i="1" smtClean="0">
                              <a:latin typeface="Cambria Math" charset="0"/>
                              <a:ea typeface="Cambria Math" charset="0"/>
                              <a:cs typeface="Cambria Math" charset="0"/>
                            </a:rPr>
                            <m:t>𝜃</m:t>
                          </m:r>
                        </m:e>
                        <m:sub>
                          <m:r>
                            <a:rPr lang="en-US" sz="2000" b="0" i="1" smtClean="0">
                              <a:latin typeface="Cambria Math" charset="0"/>
                            </a:rPr>
                            <m:t>𝑊</m:t>
                          </m:r>
                        </m:sub>
                      </m:sSub>
                      <m:r>
                        <a:rPr lang="en-US" sz="2000" b="0" i="1" smtClean="0">
                          <a:latin typeface="Cambria Math" charset="0"/>
                        </a:rPr>
                        <m:t>=</m:t>
                      </m:r>
                      <m:f>
                        <m:fPr>
                          <m:ctrlPr>
                            <a:rPr lang="mr-IN" sz="2000" b="0" i="1" smtClean="0">
                              <a:latin typeface="Cambria Math" charset="0"/>
                            </a:rPr>
                          </m:ctrlPr>
                        </m:fPr>
                        <m:num>
                          <m:sSub>
                            <m:sSubPr>
                              <m:ctrlPr>
                                <a:rPr lang="en-US" sz="2000" b="0" i="1" smtClean="0">
                                  <a:latin typeface="Cambria Math" charset="0"/>
                                </a:rPr>
                              </m:ctrlPr>
                            </m:sSubPr>
                            <m:e>
                              <m:r>
                                <a:rPr lang="en-US" sz="2000" b="0" i="1" smtClean="0">
                                  <a:latin typeface="Cambria Math" charset="0"/>
                                </a:rPr>
                                <m:t>𝑆</m:t>
                              </m:r>
                            </m:e>
                            <m:sub>
                              <m:r>
                                <a:rPr lang="en-US" sz="2000" b="0" i="1" smtClean="0">
                                  <a:latin typeface="Cambria Math" charset="0"/>
                                </a:rPr>
                                <m:t>𝑛</m:t>
                              </m:r>
                            </m:sub>
                          </m:sSub>
                        </m:num>
                        <m:den>
                          <m:sSub>
                            <m:sSubPr>
                              <m:ctrlPr>
                                <a:rPr lang="en-US" sz="2000" b="0" i="1" smtClean="0">
                                  <a:latin typeface="Cambria Math" charset="0"/>
                                </a:rPr>
                              </m:ctrlPr>
                            </m:sSubPr>
                            <m:e>
                              <m:nary>
                                <m:naryPr>
                                  <m:chr m:val="∑"/>
                                  <m:limLoc m:val="subSup"/>
                                  <m:ctrlPr>
                                    <a:rPr lang="is-IS" sz="2000" b="0" i="1" smtClean="0">
                                      <a:latin typeface="Cambria Math" charset="0"/>
                                    </a:rPr>
                                  </m:ctrlPr>
                                </m:naryPr>
                                <m:sub>
                                  <m:r>
                                    <m:rPr>
                                      <m:brk m:alnAt="25"/>
                                    </m:rPr>
                                    <a:rPr lang="en-US" sz="2000" b="0" i="1" smtClean="0">
                                      <a:latin typeface="Cambria Math" charset="0"/>
                                    </a:rPr>
                                    <m:t>1</m:t>
                                  </m:r>
                                </m:sub>
                                <m:sup>
                                  <m:r>
                                    <a:rPr lang="en-US" sz="2000" b="0" i="1" smtClean="0">
                                      <a:latin typeface="Cambria Math" charset="0"/>
                                    </a:rPr>
                                    <m:t>2</m:t>
                                  </m:r>
                                  <m:r>
                                    <a:rPr lang="en-US" sz="2000" b="0" i="1" smtClean="0">
                                      <a:latin typeface="Cambria Math" charset="0"/>
                                    </a:rPr>
                                    <m:t>𝑁</m:t>
                                  </m:r>
                                  <m:r>
                                    <a:rPr lang="en-US" sz="2000" b="0" i="1" smtClean="0">
                                      <a:latin typeface="Cambria Math" charset="0"/>
                                    </a:rPr>
                                    <m:t>−1</m:t>
                                  </m:r>
                                </m:sup>
                                <m:e>
                                  <m:r>
                                    <a:rPr lang="en-US" sz="2000" b="0" i="1" smtClean="0">
                                      <a:latin typeface="Cambria Math" charset="0"/>
                                    </a:rPr>
                                    <m:t>(</m:t>
                                  </m:r>
                                  <m:f>
                                    <m:fPr>
                                      <m:ctrlPr>
                                        <a:rPr lang="en-US" sz="2000" b="0" i="1" smtClean="0">
                                          <a:latin typeface="Cambria Math" charset="0"/>
                                        </a:rPr>
                                      </m:ctrlPr>
                                    </m:fPr>
                                    <m:num>
                                      <m:r>
                                        <a:rPr lang="en-US" sz="2000" b="0" i="1" smtClean="0">
                                          <a:latin typeface="Cambria Math" charset="0"/>
                                        </a:rPr>
                                        <m:t>1</m:t>
                                      </m:r>
                                    </m:num>
                                    <m:den>
                                      <m:r>
                                        <a:rPr lang="en-US" sz="2000" b="0" i="1" smtClean="0">
                                          <a:latin typeface="Cambria Math" charset="0"/>
                                        </a:rPr>
                                        <m:t>𝑖</m:t>
                                      </m:r>
                                    </m:den>
                                  </m:f>
                                  <m:r>
                                    <a:rPr lang="en-US" sz="2000" b="0" i="1" smtClean="0">
                                      <a:latin typeface="Cambria Math" charset="0"/>
                                    </a:rPr>
                                    <m:t>)</m:t>
                                  </m:r>
                                </m:e>
                              </m:nary>
                            </m:e>
                            <m:sub/>
                          </m:sSub>
                        </m:den>
                      </m:f>
                    </m:oMath>
                  </m:oMathPara>
                </a14:m>
                <a:endParaRPr lang="en-US" sz="2000" dirty="0"/>
              </a:p>
            </p:txBody>
          </p:sp>
        </mc:Choice>
        <mc:Fallback>
          <p:sp>
            <p:nvSpPr>
              <p:cNvPr id="50" name="TextBox 49"/>
              <p:cNvSpPr txBox="1">
                <a:spLocks noRot="1" noChangeAspect="1" noMove="1" noResize="1" noEditPoints="1" noAdjustHandles="1" noChangeArrowheads="1" noChangeShapeType="1" noTextEdit="1"/>
              </p:cNvSpPr>
              <p:nvPr/>
            </p:nvSpPr>
            <p:spPr>
              <a:xfrm>
                <a:off x="3233870" y="3944797"/>
                <a:ext cx="1957074" cy="866519"/>
              </a:xfrm>
              <a:prstGeom prst="rect">
                <a:avLst/>
              </a:prstGeom>
              <a:blipFill rotWithShape="0">
                <a:blip r:embed="rId3"/>
                <a:stretch>
                  <a:fillRect/>
                </a:stretch>
              </a:blipFill>
            </p:spPr>
            <p:txBody>
              <a:bodyPr/>
              <a:lstStyle/>
              <a:p>
                <a:r>
                  <a:rPr lang="en-US">
                    <a:noFill/>
                  </a:rPr>
                  <a:t> </a:t>
                </a:r>
              </a:p>
            </p:txBody>
          </p:sp>
        </mc:Fallback>
      </mc:AlternateContent>
      <p:sp>
        <p:nvSpPr>
          <p:cNvPr id="55" name="Oval 54"/>
          <p:cNvSpPr/>
          <p:nvPr/>
        </p:nvSpPr>
        <p:spPr>
          <a:xfrm>
            <a:off x="4322489" y="3832698"/>
            <a:ext cx="452803" cy="53766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453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65959" y="80554"/>
            <a:ext cx="8606118" cy="1156447"/>
          </a:xfrm>
        </p:spPr>
        <p:txBody>
          <a:bodyPr>
            <a:normAutofit/>
          </a:bodyPr>
          <a:lstStyle/>
          <a:p>
            <a:r>
              <a:rPr lang="en-US" dirty="0" smtClean="0"/>
              <a:t>Right-Skewed Frequencies</a:t>
            </a:r>
            <a:endParaRPr lang="en-US" dirty="0"/>
          </a:p>
        </p:txBody>
      </p:sp>
      <p:grpSp>
        <p:nvGrpSpPr>
          <p:cNvPr id="3" name="Group 2"/>
          <p:cNvGrpSpPr/>
          <p:nvPr/>
        </p:nvGrpSpPr>
        <p:grpSpPr>
          <a:xfrm>
            <a:off x="1398494" y="1368358"/>
            <a:ext cx="2252392" cy="1095578"/>
            <a:chOff x="829230" y="2966154"/>
            <a:chExt cx="7285937" cy="3213847"/>
          </a:xfrm>
        </p:grpSpPr>
        <p:sp>
          <p:nvSpPr>
            <p:cNvPr id="30" name="Rectangle 29"/>
            <p:cNvSpPr>
              <a:spLocks/>
            </p:cNvSpPr>
            <p:nvPr/>
          </p:nvSpPr>
          <p:spPr>
            <a:xfrm>
              <a:off x="829230" y="2966154"/>
              <a:ext cx="548640" cy="3200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1383546" y="4337753"/>
              <a:ext cx="541204" cy="18288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p:cNvSpPr>
            <p:nvPr/>
          </p:nvSpPr>
          <p:spPr>
            <a:xfrm>
              <a:off x="2979309" y="3880552"/>
              <a:ext cx="591775" cy="22860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a:spLocks/>
            </p:cNvSpPr>
            <p:nvPr/>
          </p:nvSpPr>
          <p:spPr>
            <a:xfrm>
              <a:off x="4444442" y="3894001"/>
              <a:ext cx="548640" cy="2286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p:cNvSpPr>
            <p:nvPr/>
          </p:nvSpPr>
          <p:spPr>
            <a:xfrm>
              <a:off x="6061679" y="3619425"/>
              <a:ext cx="669608" cy="254713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a:spLocks/>
            </p:cNvSpPr>
            <p:nvPr/>
          </p:nvSpPr>
          <p:spPr>
            <a:xfrm>
              <a:off x="7580566" y="2966155"/>
              <a:ext cx="534601" cy="319758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7292207" y="340166"/>
            <a:ext cx="1507662" cy="896966"/>
            <a:chOff x="6047645" y="2139622"/>
            <a:chExt cx="1507662" cy="896966"/>
          </a:xfrm>
        </p:grpSpPr>
        <p:sp>
          <p:nvSpPr>
            <p:cNvPr id="45" name="Rectangle 44"/>
            <p:cNvSpPr>
              <a:spLocks/>
            </p:cNvSpPr>
            <p:nvPr/>
          </p:nvSpPr>
          <p:spPr>
            <a:xfrm>
              <a:off x="6047646" y="2140240"/>
              <a:ext cx="407563" cy="3687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a:spLocks/>
            </p:cNvSpPr>
            <p:nvPr/>
          </p:nvSpPr>
          <p:spPr>
            <a:xfrm>
              <a:off x="6047645" y="2667497"/>
              <a:ext cx="407563" cy="3687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507170" y="2139622"/>
              <a:ext cx="1021433" cy="369332"/>
            </a:xfrm>
            <a:prstGeom prst="rect">
              <a:avLst/>
            </a:prstGeom>
            <a:noFill/>
          </p:spPr>
          <p:txBody>
            <a:bodyPr wrap="none" rtlCol="0">
              <a:spAutoFit/>
            </a:bodyPr>
            <a:lstStyle/>
            <a:p>
              <a:r>
                <a:rPr lang="en-US" dirty="0" smtClean="0"/>
                <a:t>Neutral</a:t>
              </a:r>
              <a:endParaRPr lang="en-US" dirty="0"/>
            </a:p>
          </p:txBody>
        </p:sp>
        <p:sp>
          <p:nvSpPr>
            <p:cNvPr id="48" name="TextBox 47"/>
            <p:cNvSpPr txBox="1"/>
            <p:nvPr/>
          </p:nvSpPr>
          <p:spPr>
            <a:xfrm>
              <a:off x="6545094" y="2667256"/>
              <a:ext cx="1010213" cy="369332"/>
            </a:xfrm>
            <a:prstGeom prst="rect">
              <a:avLst/>
            </a:prstGeom>
            <a:noFill/>
          </p:spPr>
          <p:txBody>
            <a:bodyPr wrap="none" rtlCol="0">
              <a:spAutoFit/>
            </a:bodyPr>
            <a:lstStyle/>
            <a:p>
              <a:r>
                <a:rPr lang="en-US" dirty="0"/>
                <a:t>S</a:t>
              </a:r>
              <a:r>
                <a:rPr lang="en-US" dirty="0" smtClean="0"/>
                <a:t>kewed</a:t>
              </a:r>
              <a:endParaRPr lang="en-US" dirty="0"/>
            </a:p>
          </p:txBody>
        </p:sp>
      </p:grpSp>
      <p:grpSp>
        <p:nvGrpSpPr>
          <p:cNvPr id="5" name="Group 4"/>
          <p:cNvGrpSpPr/>
          <p:nvPr/>
        </p:nvGrpSpPr>
        <p:grpSpPr>
          <a:xfrm>
            <a:off x="4813730" y="1184821"/>
            <a:ext cx="3307738" cy="1275984"/>
            <a:chOff x="4094997" y="1469189"/>
            <a:chExt cx="4789985" cy="1819319"/>
          </a:xfrm>
        </p:grpSpPr>
        <p:grpSp>
          <p:nvGrpSpPr>
            <p:cNvPr id="20" name="Group 19"/>
            <p:cNvGrpSpPr/>
            <p:nvPr/>
          </p:nvGrpSpPr>
          <p:grpSpPr>
            <a:xfrm>
              <a:off x="4094997" y="1469189"/>
              <a:ext cx="2893074" cy="1819319"/>
              <a:chOff x="812869" y="2030851"/>
              <a:chExt cx="7452622" cy="4149150"/>
            </a:xfrm>
          </p:grpSpPr>
          <p:sp>
            <p:nvSpPr>
              <p:cNvPr id="21" name="Rectangle 20"/>
              <p:cNvSpPr>
                <a:spLocks/>
              </p:cNvSpPr>
              <p:nvPr/>
            </p:nvSpPr>
            <p:spPr>
              <a:xfrm>
                <a:off x="812869" y="3018431"/>
                <a:ext cx="564999" cy="3148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p:cNvSpPr>
              <p:nvPr/>
            </p:nvSpPr>
            <p:spPr>
              <a:xfrm>
                <a:off x="1383543" y="4472447"/>
                <a:ext cx="587664" cy="169410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p:cNvSpPr>
              <p:nvPr/>
            </p:nvSpPr>
            <p:spPr>
              <a:xfrm>
                <a:off x="2430670" y="3423354"/>
                <a:ext cx="548640" cy="274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p:cNvSpPr>
              <p:nvPr/>
            </p:nvSpPr>
            <p:spPr>
              <a:xfrm>
                <a:off x="2979304" y="3626677"/>
                <a:ext cx="618095" cy="25398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p:cNvSpPr>
              <p:nvPr/>
            </p:nvSpPr>
            <p:spPr>
              <a:xfrm>
                <a:off x="3884289" y="3880554"/>
                <a:ext cx="54864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p:cNvSpPr>
              <p:nvPr/>
            </p:nvSpPr>
            <p:spPr>
              <a:xfrm>
                <a:off x="4444436" y="2621441"/>
                <a:ext cx="596440" cy="355856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p:cNvSpPr>
              <p:nvPr/>
            </p:nvSpPr>
            <p:spPr>
              <a:xfrm>
                <a:off x="5499006" y="4337754"/>
                <a:ext cx="548640" cy="1828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p:cNvSpPr>
              <p:nvPr/>
            </p:nvSpPr>
            <p:spPr>
              <a:xfrm>
                <a:off x="6061679" y="2030851"/>
                <a:ext cx="608904" cy="413570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a:spLocks/>
              </p:cNvSpPr>
              <p:nvPr/>
            </p:nvSpPr>
            <p:spPr>
              <a:xfrm>
                <a:off x="7017887" y="4792135"/>
                <a:ext cx="548640" cy="1371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a:xfrm flipV="1">
                <a:off x="7594833" y="3152625"/>
                <a:ext cx="670658" cy="302737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flipH="1">
              <a:off x="7008548" y="2580315"/>
              <a:ext cx="1876434" cy="701756"/>
              <a:chOff x="3533626" y="4581151"/>
              <a:chExt cx="4833734" cy="1600428"/>
            </a:xfrm>
          </p:grpSpPr>
          <p:sp>
            <p:nvSpPr>
              <p:cNvPr id="34" name="Rectangle 33"/>
              <p:cNvSpPr>
                <a:spLocks/>
              </p:cNvSpPr>
              <p:nvPr/>
            </p:nvSpPr>
            <p:spPr>
              <a:xfrm>
                <a:off x="3533626" y="6031430"/>
                <a:ext cx="548639" cy="135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p:cNvSpPr>
              <p:nvPr/>
            </p:nvSpPr>
            <p:spPr>
              <a:xfrm>
                <a:off x="4912235" y="6031430"/>
                <a:ext cx="559672" cy="1351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a:spLocks/>
              </p:cNvSpPr>
              <p:nvPr/>
            </p:nvSpPr>
            <p:spPr>
              <a:xfrm>
                <a:off x="6407821" y="5697409"/>
                <a:ext cx="561687" cy="4691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a:spLocks/>
              </p:cNvSpPr>
              <p:nvPr/>
            </p:nvSpPr>
            <p:spPr>
              <a:xfrm>
                <a:off x="5817003" y="6031430"/>
                <a:ext cx="590821" cy="15014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a:spLocks/>
              </p:cNvSpPr>
              <p:nvPr/>
            </p:nvSpPr>
            <p:spPr>
              <a:xfrm>
                <a:off x="7886001" y="5252151"/>
                <a:ext cx="481359"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a:spLocks/>
              </p:cNvSpPr>
              <p:nvPr/>
            </p:nvSpPr>
            <p:spPr>
              <a:xfrm>
                <a:off x="7198381" y="4581151"/>
                <a:ext cx="642464" cy="158540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TextBox 7"/>
          <p:cNvSpPr txBox="1"/>
          <p:nvPr/>
        </p:nvSpPr>
        <p:spPr>
          <a:xfrm>
            <a:off x="248978" y="3298363"/>
            <a:ext cx="8423099" cy="830997"/>
          </a:xfrm>
          <a:prstGeom prst="rect">
            <a:avLst/>
          </a:prstGeom>
          <a:noFill/>
        </p:spPr>
        <p:txBody>
          <a:bodyPr wrap="square" rtlCol="0">
            <a:spAutoFit/>
          </a:bodyPr>
          <a:lstStyle/>
          <a:p>
            <a:r>
              <a:rPr lang="en-US" sz="2400" dirty="0" smtClean="0"/>
              <a:t>An </a:t>
            </a:r>
            <a:r>
              <a:rPr lang="en-US" sz="2400" u="sng" dirty="0" smtClean="0"/>
              <a:t>Excess of Intermediate Freq. Alleles </a:t>
            </a:r>
            <a:r>
              <a:rPr lang="en-US" sz="2400" dirty="0" smtClean="0"/>
              <a:t>will make 𝛱 appear too high:</a:t>
            </a:r>
            <a:endParaRPr lang="en-US" sz="2400" u="sng" dirty="0"/>
          </a:p>
        </p:txBody>
      </p:sp>
      <p:sp>
        <p:nvSpPr>
          <p:cNvPr id="4" name="TextBox 3"/>
          <p:cNvSpPr txBox="1"/>
          <p:nvPr/>
        </p:nvSpPr>
        <p:spPr>
          <a:xfrm>
            <a:off x="1251024" y="2530461"/>
            <a:ext cx="2699778" cy="369332"/>
          </a:xfrm>
          <a:prstGeom prst="rect">
            <a:avLst/>
          </a:prstGeom>
          <a:noFill/>
        </p:spPr>
        <p:txBody>
          <a:bodyPr wrap="none" rtlCol="0">
            <a:spAutoFit/>
          </a:bodyPr>
          <a:lstStyle/>
          <a:p>
            <a:r>
              <a:rPr lang="en-US" smtClean="0"/>
              <a:t>Minor Allele Frequency</a:t>
            </a:r>
            <a:endParaRPr lang="en-US"/>
          </a:p>
        </p:txBody>
      </p:sp>
      <p:sp>
        <p:nvSpPr>
          <p:cNvPr id="76" name="TextBox 75"/>
          <p:cNvSpPr txBox="1"/>
          <p:nvPr/>
        </p:nvSpPr>
        <p:spPr>
          <a:xfrm>
            <a:off x="4806652" y="2534489"/>
            <a:ext cx="2892138" cy="369332"/>
          </a:xfrm>
          <a:prstGeom prst="rect">
            <a:avLst/>
          </a:prstGeom>
          <a:noFill/>
        </p:spPr>
        <p:txBody>
          <a:bodyPr wrap="none" rtlCol="0">
            <a:spAutoFit/>
          </a:bodyPr>
          <a:lstStyle/>
          <a:p>
            <a:r>
              <a:rPr lang="en-US" dirty="0" smtClean="0"/>
              <a:t>Derived Allele Frequency</a:t>
            </a:r>
            <a:endParaRPr lang="en-US" dirty="0"/>
          </a:p>
        </p:txBody>
      </p:sp>
      <mc:AlternateContent xmlns:mc="http://schemas.openxmlformats.org/markup-compatibility/2006">
        <mc:Choice xmlns:a14="http://schemas.microsoft.com/office/drawing/2010/main" Requires="a14">
          <p:sp>
            <p:nvSpPr>
              <p:cNvPr id="56" name="TextBox 55"/>
              <p:cNvSpPr txBox="1"/>
              <p:nvPr/>
            </p:nvSpPr>
            <p:spPr>
              <a:xfrm>
                <a:off x="1695709" y="4225501"/>
                <a:ext cx="4521306" cy="599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𝜋</m:t>
                      </m:r>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nary>
                            <m:naryPr>
                              <m:chr m:val="∑"/>
                              <m:limLoc m:val="subSup"/>
                              <m:supHide m:val="on"/>
                              <m:ctrlPr>
                                <a:rPr lang="en-US" b="0" i="1" smtClean="0">
                                  <a:latin typeface="Cambria Math" charset="0"/>
                                  <a:ea typeface="Cambria Math" charset="0"/>
                                  <a:cs typeface="Cambria Math" charset="0"/>
                                </a:rPr>
                              </m:ctrlPr>
                            </m:naryPr>
                            <m:sub>
                              <m:r>
                                <m:rPr>
                                  <m:brk m:alnAt="9"/>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𝑗</m:t>
                              </m:r>
                            </m:sub>
                            <m:sup/>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𝜋</m:t>
                                  </m:r>
                                </m:e>
                                <m:sub>
                                  <m:r>
                                    <a:rPr lang="en-US" b="0" i="1" smtClean="0">
                                      <a:latin typeface="Cambria Math" charset="0"/>
                                      <a:ea typeface="Cambria Math" charset="0"/>
                                      <a:cs typeface="Cambria Math" charset="0"/>
                                    </a:rPr>
                                    <m:t>𝑖𝑗</m:t>
                                  </m:r>
                                </m:sub>
                              </m:sSub>
                            </m:e>
                          </m:nary>
                        </m:num>
                        <m:den>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𝑝𝑎𝑖𝑟𝑤𝑖𝑠𝑒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𝑐𝑜𝑚𝑝𝑎𝑟𝑖𝑠𝑜𝑛𝑠</m:t>
                          </m:r>
                        </m:den>
                      </m:f>
                    </m:oMath>
                  </m:oMathPara>
                </a14:m>
                <a:endParaRPr lang="en-US" dirty="0"/>
              </a:p>
            </p:txBody>
          </p:sp>
        </mc:Choice>
        <mc:Fallback>
          <p:sp>
            <p:nvSpPr>
              <p:cNvPr id="56" name="TextBox 55"/>
              <p:cNvSpPr txBox="1">
                <a:spLocks noRot="1" noChangeAspect="1" noMove="1" noResize="1" noEditPoints="1" noAdjustHandles="1" noChangeArrowheads="1" noChangeShapeType="1" noTextEdit="1"/>
              </p:cNvSpPr>
              <p:nvPr/>
            </p:nvSpPr>
            <p:spPr>
              <a:xfrm>
                <a:off x="1695709" y="4225501"/>
                <a:ext cx="4521306" cy="599331"/>
              </a:xfrm>
              <a:prstGeom prst="rect">
                <a:avLst/>
              </a:prstGeom>
              <a:blipFill rotWithShape="0">
                <a:blip r:embed="rId3"/>
                <a:stretch>
                  <a:fillRect/>
                </a:stretch>
              </a:blipFill>
            </p:spPr>
            <p:txBody>
              <a:bodyPr/>
              <a:lstStyle/>
              <a:p>
                <a:r>
                  <a:rPr lang="en-US">
                    <a:noFill/>
                  </a:rPr>
                  <a:t> </a:t>
                </a:r>
              </a:p>
            </p:txBody>
          </p:sp>
        </mc:Fallback>
      </mc:AlternateContent>
      <p:sp>
        <p:nvSpPr>
          <p:cNvPr id="57" name="Title 1"/>
          <p:cNvSpPr txBox="1">
            <a:spLocks/>
          </p:cNvSpPr>
          <p:nvPr/>
        </p:nvSpPr>
        <p:spPr>
          <a:xfrm>
            <a:off x="667905" y="5110414"/>
            <a:ext cx="7998757" cy="145518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solidFill>
                  <a:srgbClr val="0070C0"/>
                </a:solidFill>
              </a:rPr>
              <a:t>But 𝜋 is the AVERAGE number of differences.  If mutations are have a higher frequency in the population, this will increase the probability of observing a difference between a pair of sequences.</a:t>
            </a:r>
          </a:p>
        </p:txBody>
      </p:sp>
    </p:spTree>
    <p:extLst>
      <p:ext uri="{BB962C8B-B14F-4D97-AF65-F5344CB8AC3E}">
        <p14:creationId xmlns:p14="http://schemas.microsoft.com/office/powerpoint/2010/main" val="861149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3218" y="136206"/>
            <a:ext cx="4112946" cy="1156447"/>
          </a:xfrm>
        </p:spPr>
        <p:txBody>
          <a:bodyPr>
            <a:normAutofit/>
          </a:bodyPr>
          <a:lstStyle/>
          <a:p>
            <a:r>
              <a:rPr lang="en-US" dirty="0" smtClean="0"/>
              <a:t>Tajima’s D</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34790" y="1292653"/>
                <a:ext cx="3482748" cy="113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𝐷</m:t>
                      </m:r>
                      <m:r>
                        <a:rPr lang="en-US" sz="3200" b="0" i="1" smtClean="0">
                          <a:latin typeface="Cambria Math" charset="0"/>
                        </a:rPr>
                        <m:t>=</m:t>
                      </m:r>
                      <m:f>
                        <m:fPr>
                          <m:ctrlPr>
                            <a:rPr lang="mr-IN" sz="3200" b="0" i="1" smtClean="0">
                              <a:latin typeface="Cambria Math" charset="0"/>
                            </a:rPr>
                          </m:ctrlPr>
                        </m:fPr>
                        <m:num>
                          <m:sSub>
                            <m:sSubPr>
                              <m:ctrlPr>
                                <a:rPr lang="en-US" sz="3200" b="0" i="1" smtClean="0">
                                  <a:latin typeface="Cambria Math" charset="0"/>
                                </a:rPr>
                              </m:ctrlPr>
                            </m:sSubPr>
                            <m:e>
                              <m:r>
                                <a:rPr lang="en-US" sz="3200" b="0" i="1" smtClean="0">
                                  <a:latin typeface="Cambria Math" charset="0"/>
                                  <a:ea typeface="Cambria Math" charset="0"/>
                                  <a:cs typeface="Cambria Math" charset="0"/>
                                </a:rPr>
                                <m:t>𝜋</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𝜃</m:t>
                              </m:r>
                            </m:e>
                            <m:sub>
                              <m:r>
                                <a:rPr lang="en-US" sz="3200" b="0" i="1" smtClean="0">
                                  <a:latin typeface="Cambria Math" charset="0"/>
                                </a:rPr>
                                <m:t>𝑊</m:t>
                              </m:r>
                            </m:sub>
                          </m:sSub>
                        </m:num>
                        <m:den>
                          <m:rad>
                            <m:radPr>
                              <m:degHide m:val="on"/>
                              <m:ctrlPr>
                                <a:rPr lang="mr-IN" sz="3200" b="0" i="1" smtClean="0">
                                  <a:latin typeface="Cambria Math" charset="0"/>
                                </a:rPr>
                              </m:ctrlPr>
                            </m:radPr>
                            <m:deg/>
                            <m:e>
                              <m:r>
                                <a:rPr lang="en-US" sz="3200" b="0" i="1" smtClean="0">
                                  <a:latin typeface="Cambria Math" charset="0"/>
                                </a:rPr>
                                <m:t>𝑣𝑎𝑟𝑖𝑎𝑛𝑐𝑒</m:t>
                              </m:r>
                              <m:r>
                                <a:rPr lang="en-US" sz="3200" b="0" i="1" smtClean="0">
                                  <a:latin typeface="Cambria Math" charset="0"/>
                                </a:rPr>
                                <m:t>(</m:t>
                              </m:r>
                              <m:r>
                                <a:rPr lang="en-US" sz="3200" b="0" i="1" smtClean="0">
                                  <a:latin typeface="Cambria Math" charset="0"/>
                                </a:rPr>
                                <m:t>𝑑</m:t>
                              </m:r>
                              <m:r>
                                <a:rPr lang="en-US" sz="3200" b="0" i="1" smtClean="0">
                                  <a:latin typeface="Cambria Math" charset="0"/>
                                </a:rPr>
                                <m:t>)</m:t>
                              </m:r>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2534790" y="1292653"/>
                <a:ext cx="3482748" cy="1136145"/>
              </a:xfrm>
              <a:prstGeom prst="rect">
                <a:avLst/>
              </a:prstGeom>
              <a:blipFill rotWithShape="0">
                <a:blip r:embed="rId3"/>
                <a:stretch>
                  <a:fillRect b="-538"/>
                </a:stretch>
              </a:blipFill>
            </p:spPr>
            <p:txBody>
              <a:bodyPr/>
              <a:lstStyle/>
              <a:p>
                <a:r>
                  <a:rPr lang="en-US">
                    <a:noFill/>
                  </a:rPr>
                  <a:t> </a:t>
                </a:r>
              </a:p>
            </p:txBody>
          </p:sp>
        </mc:Fallback>
      </mc:AlternateContent>
      <p:sp>
        <p:nvSpPr>
          <p:cNvPr id="4" name="TextBox 3"/>
          <p:cNvSpPr txBox="1"/>
          <p:nvPr/>
        </p:nvSpPr>
        <p:spPr>
          <a:xfrm>
            <a:off x="163218" y="6360459"/>
            <a:ext cx="2541494" cy="369332"/>
          </a:xfrm>
          <a:prstGeom prst="rect">
            <a:avLst/>
          </a:prstGeom>
          <a:noFill/>
        </p:spPr>
        <p:txBody>
          <a:bodyPr wrap="square" rtlCol="0">
            <a:spAutoFit/>
          </a:bodyPr>
          <a:lstStyle/>
          <a:p>
            <a:r>
              <a:rPr lang="en-US" smtClean="0"/>
              <a:t>Tajima (1989)</a:t>
            </a:r>
            <a:endParaRPr lang="en-US"/>
          </a:p>
        </p:txBody>
      </p:sp>
      <p:sp>
        <p:nvSpPr>
          <p:cNvPr id="31" name="Title 1"/>
          <p:cNvSpPr txBox="1">
            <a:spLocks/>
          </p:cNvSpPr>
          <p:nvPr/>
        </p:nvSpPr>
        <p:spPr>
          <a:xfrm>
            <a:off x="776372" y="2818761"/>
            <a:ext cx="7426333" cy="26676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Normalized test of the difference between the estimators of 𝛳</a:t>
            </a:r>
          </a:p>
          <a:p>
            <a:endParaRPr lang="en-US" sz="2800" dirty="0"/>
          </a:p>
          <a:p>
            <a:r>
              <a:rPr lang="en-US" sz="2800" dirty="0" smtClean="0">
                <a:solidFill>
                  <a:srgbClr val="C00000"/>
                </a:solidFill>
              </a:rPr>
              <a:t>D &lt; 0: excess rare </a:t>
            </a:r>
            <a:r>
              <a:rPr lang="en-US" sz="2800" dirty="0" smtClean="0">
                <a:solidFill>
                  <a:srgbClr val="C00000"/>
                </a:solidFill>
              </a:rPr>
              <a:t>alleles </a:t>
            </a:r>
            <a:endParaRPr lang="en-US" sz="2800" dirty="0" smtClean="0">
              <a:solidFill>
                <a:srgbClr val="C00000"/>
              </a:solidFill>
            </a:endParaRPr>
          </a:p>
          <a:p>
            <a:r>
              <a:rPr lang="en-US" sz="2800" dirty="0" smtClean="0">
                <a:solidFill>
                  <a:srgbClr val="0070C0"/>
                </a:solidFill>
              </a:rPr>
              <a:t>D &gt; 0: excess intermediate frequency alleles</a:t>
            </a:r>
          </a:p>
          <a:p>
            <a:r>
              <a:rPr lang="en-US" sz="2800" dirty="0" smtClean="0">
                <a:solidFill>
                  <a:schemeClr val="bg1">
                    <a:lumMod val="65000"/>
                  </a:schemeClr>
                </a:solidFill>
              </a:rPr>
              <a:t>D = 0: data fit the neutral mutation model</a:t>
            </a:r>
          </a:p>
          <a:p>
            <a:endParaRPr lang="en-US" sz="2800" dirty="0"/>
          </a:p>
        </p:txBody>
      </p:sp>
    </p:spTree>
    <p:extLst>
      <p:ext uri="{BB962C8B-B14F-4D97-AF65-F5344CB8AC3E}">
        <p14:creationId xmlns:p14="http://schemas.microsoft.com/office/powerpoint/2010/main" val="284671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3218" y="136206"/>
            <a:ext cx="4112946" cy="1156447"/>
          </a:xfrm>
        </p:spPr>
        <p:txBody>
          <a:bodyPr>
            <a:normAutofit/>
          </a:bodyPr>
          <a:lstStyle/>
          <a:p>
            <a:r>
              <a:rPr lang="en-US" dirty="0" smtClean="0"/>
              <a:t>Tajima’s D</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34790" y="1292653"/>
                <a:ext cx="3482748" cy="113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𝐷</m:t>
                      </m:r>
                      <m:r>
                        <a:rPr lang="en-US" sz="3200" b="0" i="1" smtClean="0">
                          <a:latin typeface="Cambria Math" charset="0"/>
                        </a:rPr>
                        <m:t>=</m:t>
                      </m:r>
                      <m:f>
                        <m:fPr>
                          <m:ctrlPr>
                            <a:rPr lang="mr-IN" sz="3200" b="0" i="1" smtClean="0">
                              <a:latin typeface="Cambria Math" charset="0"/>
                            </a:rPr>
                          </m:ctrlPr>
                        </m:fPr>
                        <m:num>
                          <m:sSub>
                            <m:sSubPr>
                              <m:ctrlPr>
                                <a:rPr lang="en-US" sz="3200" b="0" i="1" smtClean="0">
                                  <a:latin typeface="Cambria Math" charset="0"/>
                                </a:rPr>
                              </m:ctrlPr>
                            </m:sSubPr>
                            <m:e>
                              <m:r>
                                <a:rPr lang="en-US" sz="3200" b="0" i="1" smtClean="0">
                                  <a:latin typeface="Cambria Math" charset="0"/>
                                  <a:ea typeface="Cambria Math" charset="0"/>
                                  <a:cs typeface="Cambria Math" charset="0"/>
                                </a:rPr>
                                <m:t>𝜋</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𝜃</m:t>
                              </m:r>
                            </m:e>
                            <m:sub>
                              <m:r>
                                <a:rPr lang="en-US" sz="3200" b="0" i="1" smtClean="0">
                                  <a:latin typeface="Cambria Math" charset="0"/>
                                </a:rPr>
                                <m:t>𝑊</m:t>
                              </m:r>
                            </m:sub>
                          </m:sSub>
                        </m:num>
                        <m:den>
                          <m:rad>
                            <m:radPr>
                              <m:degHide m:val="on"/>
                              <m:ctrlPr>
                                <a:rPr lang="mr-IN" sz="3200" b="0" i="1" smtClean="0">
                                  <a:latin typeface="Cambria Math" charset="0"/>
                                </a:rPr>
                              </m:ctrlPr>
                            </m:radPr>
                            <m:deg/>
                            <m:e>
                              <m:r>
                                <a:rPr lang="en-US" sz="3200" b="0" i="1" smtClean="0">
                                  <a:latin typeface="Cambria Math" charset="0"/>
                                </a:rPr>
                                <m:t>𝑣𝑎𝑟𝑖𝑎𝑛𝑐𝑒</m:t>
                              </m:r>
                              <m:r>
                                <a:rPr lang="en-US" sz="3200" b="0" i="1" smtClean="0">
                                  <a:latin typeface="Cambria Math" charset="0"/>
                                </a:rPr>
                                <m:t>(</m:t>
                              </m:r>
                              <m:r>
                                <a:rPr lang="en-US" sz="3200" b="0" i="1" smtClean="0">
                                  <a:latin typeface="Cambria Math" charset="0"/>
                                </a:rPr>
                                <m:t>𝑑</m:t>
                              </m:r>
                              <m:r>
                                <a:rPr lang="en-US" sz="3200" b="0" i="1" smtClean="0">
                                  <a:latin typeface="Cambria Math" charset="0"/>
                                </a:rPr>
                                <m:t>)</m:t>
                              </m:r>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2534790" y="1292653"/>
                <a:ext cx="3482748" cy="1136145"/>
              </a:xfrm>
              <a:prstGeom prst="rect">
                <a:avLst/>
              </a:prstGeom>
              <a:blipFill rotWithShape="0">
                <a:blip r:embed="rId3"/>
                <a:stretch>
                  <a:fillRect b="-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2961" y="2733346"/>
                <a:ext cx="4607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2800" i="1">
                              <a:latin typeface="Cambria Math" charset="0"/>
                            </a:rPr>
                          </m:ctrlPr>
                        </m:dPr>
                        <m:e>
                          <m:r>
                            <a:rPr lang="en-US" sz="2800" i="1">
                              <a:latin typeface="Cambria Math" charset="0"/>
                            </a:rPr>
                            <m:t>𝑣𝑎𝑟</m:t>
                          </m:r>
                          <m:d>
                            <m:dPr>
                              <m:ctrlPr>
                                <a:rPr lang="en-US" sz="2800" i="1">
                                  <a:latin typeface="Cambria Math" charset="0"/>
                                </a:rPr>
                              </m:ctrlPr>
                            </m:dPr>
                            <m:e>
                              <m:r>
                                <a:rPr lang="en-US" sz="2800" i="1">
                                  <a:latin typeface="Cambria Math" charset="0"/>
                                </a:rPr>
                                <m:t>𝑑</m:t>
                              </m:r>
                            </m:e>
                          </m:d>
                          <m:r>
                            <a:rPr lang="en-US" sz="2800" i="0">
                              <a:latin typeface="Cambria Math" charset="0"/>
                            </a:rPr>
                            <m:t>= </m:t>
                          </m:r>
                          <m:sSub>
                            <m:sSubPr>
                              <m:ctrlPr>
                                <a:rPr lang="en-US" sz="2800" i="1">
                                  <a:latin typeface="Cambria Math" charset="0"/>
                                </a:rPr>
                              </m:ctrlPr>
                            </m:sSubPr>
                            <m:e>
                              <m:r>
                                <a:rPr lang="en-US" sz="2800" i="1">
                                  <a:latin typeface="Cambria Math" charset="0"/>
                                </a:rPr>
                                <m:t>𝑒</m:t>
                              </m:r>
                            </m:e>
                            <m:sub>
                              <m:r>
                                <a:rPr lang="en-US" sz="2800" i="0">
                                  <a:latin typeface="Cambria Math" charset="0"/>
                                </a:rPr>
                                <m:t>1</m:t>
                              </m:r>
                            </m:sub>
                          </m:sSub>
                          <m:r>
                            <a:rPr lang="en-US" sz="2800" i="1">
                              <a:latin typeface="Cambria Math" charset="0"/>
                            </a:rPr>
                            <m:t>𝑆</m:t>
                          </m:r>
                          <m:r>
                            <a:rPr lang="en-US" sz="2800" i="0">
                              <a:latin typeface="Cambria Math" charset="0"/>
                            </a:rPr>
                            <m:t>+ </m:t>
                          </m:r>
                          <m:sSub>
                            <m:sSubPr>
                              <m:ctrlPr>
                                <a:rPr lang="en-US" sz="2800" i="1">
                                  <a:latin typeface="Cambria Math" charset="0"/>
                                </a:rPr>
                              </m:ctrlPr>
                            </m:sSubPr>
                            <m:e>
                              <m:r>
                                <a:rPr lang="en-US" sz="2800" i="1">
                                  <a:latin typeface="Cambria Math" charset="0"/>
                                </a:rPr>
                                <m:t>𝑒</m:t>
                              </m:r>
                            </m:e>
                            <m:sub>
                              <m:r>
                                <a:rPr lang="en-US" sz="2800" i="0">
                                  <a:latin typeface="Cambria Math" charset="0"/>
                                </a:rPr>
                                <m:t>2</m:t>
                              </m:r>
                            </m:sub>
                          </m:sSub>
                          <m:r>
                            <a:rPr lang="en-US" sz="2800" i="1">
                              <a:latin typeface="Cambria Math" charset="0"/>
                            </a:rPr>
                            <m:t>𝑆</m:t>
                          </m:r>
                          <m:r>
                            <a:rPr lang="en-US" sz="2800" i="0">
                              <a:latin typeface="Cambria Math" charset="0"/>
                            </a:rPr>
                            <m:t>(</m:t>
                          </m:r>
                          <m:r>
                            <a:rPr lang="en-US" sz="2800" i="1">
                              <a:latin typeface="Cambria Math" charset="0"/>
                            </a:rPr>
                            <m:t>𝑆</m:t>
                          </m:r>
                          <m:r>
                            <a:rPr lang="en-US" sz="2800" i="0">
                              <a:latin typeface="Cambria Math" charset="0"/>
                            </a:rPr>
                            <m:t>−1</m:t>
                          </m:r>
                        </m:e>
                      </m:d>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382961" y="2733346"/>
                <a:ext cx="4607030"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457199179"/>
                  </p:ext>
                </p:extLst>
              </p:nvPr>
            </p:nvGraphicFramePr>
            <p:xfrm>
              <a:off x="1564342" y="3869491"/>
              <a:ext cx="6096000" cy="2162875"/>
            </p:xfrm>
            <a:graphic>
              <a:graphicData uri="http://schemas.openxmlformats.org/drawingml/2006/table">
                <a:tbl>
                  <a:tblPr firstRow="1" bandRow="1">
                    <a:tableStyleId>{5940675A-B579-460E-94D1-54222C63F5DA}</a:tableStyleId>
                  </a:tblPr>
                  <a:tblGrid>
                    <a:gridCol w="3048000"/>
                    <a:gridCol w="3048000"/>
                  </a:tblGrid>
                  <a:tr h="370840">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𝑒</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𝑐</m:t>
                                      </m:r>
                                    </m:e>
                                    <m:sub>
                                      <m:r>
                                        <a:rPr lang="en-US" sz="1800" i="1" kern="1200">
                                          <a:solidFill>
                                            <a:schemeClr val="tx1"/>
                                          </a:solidFill>
                                          <a:effectLst/>
                                          <a:latin typeface="Cambria Math" charset="0"/>
                                          <a:ea typeface="+mn-ea"/>
                                          <a:cs typeface="+mn-cs"/>
                                        </a:rPr>
                                        <m:t>1</m:t>
                                      </m:r>
                                    </m:sub>
                                  </m:sSub>
                                </m:num>
                                <m:den>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Sub>
                                </m:den>
                              </m:f>
                            </m:oMath>
                          </a14:m>
                          <a:r>
                            <a:rPr lang="en-US" dirty="0">
                              <a:effectLst/>
                            </a:rPr>
                            <a:t> </a:t>
                          </a:r>
                          <a:endParaRPr lang="en-US" dirty="0"/>
                        </a:p>
                      </a:txBody>
                      <a:tcPr/>
                    </a:tc>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𝑒</m:t>
                                  </m:r>
                                </m:e>
                                <m:sub>
                                  <m:r>
                                    <a:rPr lang="en-US" sz="1800" i="1" kern="1200">
                                      <a:solidFill>
                                        <a:schemeClr val="tx1"/>
                                      </a:solidFill>
                                      <a:effectLst/>
                                      <a:latin typeface="Cambria Math" charset="0"/>
                                      <a:ea typeface="+mn-ea"/>
                                      <a:cs typeface="+mn-cs"/>
                                    </a:rPr>
                                    <m:t>2</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𝑐</m:t>
                                      </m:r>
                                    </m:e>
                                    <m:sub>
                                      <m:r>
                                        <a:rPr lang="en-US" sz="1800" i="1" kern="1200">
                                          <a:solidFill>
                                            <a:schemeClr val="tx1"/>
                                          </a:solidFill>
                                          <a:effectLst/>
                                          <a:latin typeface="Cambria Math" charset="0"/>
                                          <a:ea typeface="+mn-ea"/>
                                          <a:cs typeface="+mn-cs"/>
                                        </a:rPr>
                                        <m:t>2</m:t>
                                      </m:r>
                                    </m:sub>
                                  </m:sSub>
                                </m:num>
                                <m:den>
                                  <m:sSubSup>
                                    <m:sSubSupPr>
                                      <m:ctrlPr>
                                        <a:rPr lang="en-US" sz="1800" i="1" kern="1200">
                                          <a:solidFill>
                                            <a:schemeClr val="tx1"/>
                                          </a:solidFill>
                                          <a:effectLst/>
                                          <a:latin typeface="Cambria Math" charset="0"/>
                                          <a:ea typeface="+mn-ea"/>
                                          <a:cs typeface="+mn-cs"/>
                                        </a:rPr>
                                      </m:ctrlPr>
                                    </m:sSubSup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up>
                                      <m:r>
                                        <a:rPr lang="en-US" sz="1800" i="1" kern="1200">
                                          <a:solidFill>
                                            <a:schemeClr val="tx1"/>
                                          </a:solidFill>
                                          <a:effectLst/>
                                          <a:latin typeface="Cambria Math" charset="0"/>
                                          <a:ea typeface="+mn-ea"/>
                                          <a:cs typeface="+mn-cs"/>
                                        </a:rPr>
                                        <m:t>2</m:t>
                                      </m:r>
                                    </m:sup>
                                  </m:sSubSup>
                                  <m:r>
                                    <a:rPr lang="en-US" sz="1800" i="1" kern="1200">
                                      <a:solidFill>
                                        <a:schemeClr val="tx1"/>
                                      </a:solidFill>
                                      <a:effectLst/>
                                      <a:latin typeface="Cambria Math" charset="0"/>
                                      <a:ea typeface="+mn-ea"/>
                                      <a:cs typeface="+mn-cs"/>
                                    </a:rPr>
                                    <m:t>+</m:t>
                                  </m:r>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2</m:t>
                                      </m:r>
                                    </m:sub>
                                  </m:sSub>
                                </m:den>
                              </m:f>
                            </m:oMath>
                          </a14:m>
                          <a:r>
                            <a:rPr lang="en-US" dirty="0">
                              <a:effectLst/>
                            </a:rPr>
                            <a:t> </a:t>
                          </a:r>
                          <a:endParaRPr lang="en-US" dirty="0"/>
                        </a:p>
                      </a:txBody>
                      <a:tcPr/>
                    </a:tc>
                  </a:tr>
                  <a:tr h="370840">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𝑐</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m:t>
                              </m:r>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𝑏</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1</m:t>
                                  </m:r>
                                </m:num>
                                <m:den>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Sub>
                                </m:den>
                              </m:f>
                            </m:oMath>
                          </a14:m>
                          <a:r>
                            <a:rPr lang="en-US" sz="1800" kern="1200" dirty="0">
                              <a:solidFill>
                                <a:schemeClr val="tx1"/>
                              </a:solidFill>
                              <a:effectLst/>
                              <a:latin typeface="+mn-lt"/>
                              <a:ea typeface="+mn-ea"/>
                              <a:cs typeface="+mn-cs"/>
                            </a:rPr>
                            <a:t>	</a:t>
                          </a:r>
                          <a:r>
                            <a:rPr lang="en-US" dirty="0">
                              <a:effectLst/>
                            </a:rPr>
                            <a:t> </a:t>
                          </a:r>
                          <a:endParaRPr lang="en-US" dirty="0"/>
                        </a:p>
                      </a:txBody>
                      <a:tcPr/>
                    </a:tc>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𝑐</m:t>
                                  </m:r>
                                </m:e>
                                <m:sub>
                                  <m:r>
                                    <a:rPr lang="en-US" sz="1800" i="1" kern="1200">
                                      <a:solidFill>
                                        <a:schemeClr val="tx1"/>
                                      </a:solidFill>
                                      <a:effectLst/>
                                      <a:latin typeface="Cambria Math" charset="0"/>
                                      <a:ea typeface="+mn-ea"/>
                                      <a:cs typeface="+mn-cs"/>
                                    </a:rPr>
                                    <m:t>2</m:t>
                                  </m:r>
                                </m:sub>
                              </m:sSub>
                              <m:r>
                                <a:rPr lang="en-US" sz="1800" i="1" kern="1200">
                                  <a:solidFill>
                                    <a:schemeClr val="tx1"/>
                                  </a:solidFill>
                                  <a:effectLst/>
                                  <a:latin typeface="Cambria Math" charset="0"/>
                                  <a:ea typeface="+mn-ea"/>
                                  <a:cs typeface="+mn-cs"/>
                                </a:rPr>
                                <m:t>=</m:t>
                              </m:r>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𝑏</m:t>
                                  </m:r>
                                </m:e>
                                <m:sub>
                                  <m:r>
                                    <a:rPr lang="en-US" sz="1800" i="1" kern="1200">
                                      <a:solidFill>
                                        <a:schemeClr val="tx1"/>
                                      </a:solidFill>
                                      <a:effectLst/>
                                      <a:latin typeface="Cambria Math" charset="0"/>
                                      <a:ea typeface="+mn-ea"/>
                                      <a:cs typeface="+mn-cs"/>
                                    </a:rPr>
                                    <m:t>2</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+2</m:t>
                                  </m:r>
                                </m:num>
                                <m:den>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𝑛</m:t>
                                  </m:r>
                                </m:den>
                              </m:f>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sSub>
                                    <m:sSubPr>
                                      <m:ctrlPr>
                                        <a:rPr lang="en-US" sz="1800" i="1" kern="120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2</m:t>
                                      </m:r>
                                    </m:sub>
                                  </m:sSub>
                                </m:num>
                                <m:den>
                                  <m:sSubSup>
                                    <m:sSubSupPr>
                                      <m:ctrlPr>
                                        <a:rPr lang="en-US" sz="1800" i="1" kern="1200">
                                          <a:solidFill>
                                            <a:schemeClr val="tx1"/>
                                          </a:solidFill>
                                          <a:effectLst/>
                                          <a:latin typeface="Cambria Math" charset="0"/>
                                          <a:ea typeface="+mn-ea"/>
                                          <a:cs typeface="+mn-cs"/>
                                        </a:rPr>
                                      </m:ctrlPr>
                                    </m:sSubSup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up>
                                      <m:r>
                                        <a:rPr lang="en-US" sz="1800" i="1" kern="1200">
                                          <a:solidFill>
                                            <a:schemeClr val="tx1"/>
                                          </a:solidFill>
                                          <a:effectLst/>
                                          <a:latin typeface="Cambria Math" charset="0"/>
                                          <a:ea typeface="+mn-ea"/>
                                          <a:cs typeface="+mn-cs"/>
                                        </a:rPr>
                                        <m:t>2</m:t>
                                      </m:r>
                                    </m:sup>
                                  </m:sSubSup>
                                </m:den>
                              </m:f>
                            </m:oMath>
                          </a14:m>
                          <a:r>
                            <a:rPr lang="en-US" dirty="0">
                              <a:effectLst/>
                            </a:rPr>
                            <a:t> </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𝑏</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+1</m:t>
                                    </m:r>
                                  </m:num>
                                  <m:den>
                                    <m:r>
                                      <a:rPr lang="en-US" sz="1800" i="1" kern="1200">
                                        <a:solidFill>
                                          <a:schemeClr val="tx1"/>
                                        </a:solidFill>
                                        <a:effectLst/>
                                        <a:latin typeface="Cambria Math" charset="0"/>
                                        <a:ea typeface="+mn-ea"/>
                                        <a:cs typeface="+mn-cs"/>
                                      </a:rPr>
                                      <m:t>3(</m:t>
                                    </m:r>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−1)</m:t>
                                    </m:r>
                                  </m:den>
                                </m:f>
                              </m:oMath>
                            </m:oMathPara>
                          </a14:m>
                          <a:endParaRPr lang="en-US" dirty="0"/>
                        </a:p>
                      </a:txBody>
                      <a:tcPr/>
                    </a:tc>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𝑏</m:t>
                                  </m:r>
                                </m:e>
                                <m:sub>
                                  <m:r>
                                    <a:rPr lang="en-US" sz="1800" i="1" kern="1200">
                                      <a:solidFill>
                                        <a:schemeClr val="tx1"/>
                                      </a:solidFill>
                                      <a:effectLst/>
                                      <a:latin typeface="Cambria Math" charset="0"/>
                                      <a:ea typeface="+mn-ea"/>
                                      <a:cs typeface="+mn-cs"/>
                                    </a:rPr>
                                    <m:t>2</m:t>
                                  </m:r>
                                </m:sub>
                              </m:sSub>
                              <m:r>
                                <a:rPr lang="en-US" sz="1800" i="1" kern="1200">
                                  <a:solidFill>
                                    <a:schemeClr val="tx1"/>
                                  </a:solidFill>
                                  <a:effectLst/>
                                  <a:latin typeface="Cambria Math" charset="0"/>
                                  <a:ea typeface="+mn-ea"/>
                                  <a:cs typeface="+mn-cs"/>
                                </a:rPr>
                                <m:t>=</m:t>
                              </m:r>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2(</m:t>
                                  </m:r>
                                  <m:sSup>
                                    <m:sSupPr>
                                      <m:ctrlPr>
                                        <a:rPr lang="en-US" sz="1800" i="1" kern="1200">
                                          <a:solidFill>
                                            <a:schemeClr val="tx1"/>
                                          </a:solidFill>
                                          <a:effectLst/>
                                          <a:latin typeface="Cambria Math" charset="0"/>
                                          <a:ea typeface="+mn-ea"/>
                                          <a:cs typeface="+mn-cs"/>
                                        </a:rPr>
                                      </m:ctrlPr>
                                    </m:sSupPr>
                                    <m:e>
                                      <m:r>
                                        <a:rPr lang="en-US" sz="1800" i="1" kern="1200">
                                          <a:solidFill>
                                            <a:schemeClr val="tx1"/>
                                          </a:solidFill>
                                          <a:effectLst/>
                                          <a:latin typeface="Cambria Math" charset="0"/>
                                          <a:ea typeface="+mn-ea"/>
                                          <a:cs typeface="+mn-cs"/>
                                        </a:rPr>
                                        <m:t>𝑛</m:t>
                                      </m:r>
                                    </m:e>
                                    <m:sup>
                                      <m:r>
                                        <a:rPr lang="en-US" sz="1800" i="1" kern="1200">
                                          <a:solidFill>
                                            <a:schemeClr val="tx1"/>
                                          </a:solidFill>
                                          <a:effectLst/>
                                          <a:latin typeface="Cambria Math" charset="0"/>
                                          <a:ea typeface="+mn-ea"/>
                                          <a:cs typeface="+mn-cs"/>
                                        </a:rPr>
                                        <m:t>2</m:t>
                                      </m:r>
                                    </m:sup>
                                  </m:sSup>
                                  <m:r>
                                    <a:rPr lang="en-US" sz="1800" i="1" kern="1200">
                                      <a:solidFill>
                                        <a:schemeClr val="tx1"/>
                                      </a:solidFill>
                                      <a:effectLst/>
                                      <a:latin typeface="Cambria Math" charset="0"/>
                                      <a:ea typeface="+mn-ea"/>
                                      <a:cs typeface="+mn-cs"/>
                                    </a:rPr>
                                    <m:t>+</m:t>
                                  </m:r>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+3)</m:t>
                                  </m:r>
                                </m:num>
                                <m:den>
                                  <m:r>
                                    <a:rPr lang="en-US" sz="1800" i="1" kern="1200">
                                      <a:solidFill>
                                        <a:schemeClr val="tx1"/>
                                      </a:solidFill>
                                      <a:effectLst/>
                                      <a:latin typeface="Cambria Math" charset="0"/>
                                      <a:ea typeface="+mn-ea"/>
                                      <a:cs typeface="+mn-cs"/>
                                    </a:rPr>
                                    <m:t>9</m:t>
                                  </m:r>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m:t>
                                  </m:r>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−1)</m:t>
                                  </m:r>
                                </m:den>
                              </m:f>
                            </m:oMath>
                          </a14:m>
                          <a:r>
                            <a:rPr lang="en-US" dirty="0">
                              <a:effectLst/>
                            </a:rPr>
                            <a:t> </a:t>
                          </a:r>
                          <a:endParaRPr lang="en-US" dirty="0"/>
                        </a:p>
                      </a:txBody>
                      <a:tcPr/>
                    </a:tc>
                  </a:tr>
                  <a:tr h="370840">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1</m:t>
                                  </m:r>
                                </m:sub>
                              </m:sSub>
                              <m:r>
                                <a:rPr lang="en-US" sz="1800" i="1" kern="1200">
                                  <a:solidFill>
                                    <a:schemeClr val="tx1"/>
                                  </a:solidFill>
                                  <a:effectLst/>
                                  <a:latin typeface="Cambria Math" charset="0"/>
                                  <a:ea typeface="+mn-ea"/>
                                  <a:cs typeface="+mn-cs"/>
                                </a:rPr>
                                <m:t>=</m:t>
                              </m:r>
                              <m:nary>
                                <m:naryPr>
                                  <m:chr m:val="∑"/>
                                  <m:limLoc m:val="undOvr"/>
                                  <m:ctrlPr>
                                    <a:rPr lang="en-US" sz="1800" i="1" kern="1200">
                                      <a:solidFill>
                                        <a:schemeClr val="tx1"/>
                                      </a:solidFill>
                                      <a:effectLst/>
                                      <a:latin typeface="Cambria Math" charset="0"/>
                                      <a:ea typeface="+mn-ea"/>
                                      <a:cs typeface="+mn-cs"/>
                                    </a:rPr>
                                  </m:ctrlPr>
                                </m:naryPr>
                                <m:sub>
                                  <m:r>
                                    <a:rPr lang="en-US" sz="1800" i="1" kern="1200">
                                      <a:solidFill>
                                        <a:schemeClr val="tx1"/>
                                      </a:solidFill>
                                      <a:effectLst/>
                                      <a:latin typeface="Cambria Math" charset="0"/>
                                      <a:ea typeface="+mn-ea"/>
                                      <a:cs typeface="+mn-cs"/>
                                    </a:rPr>
                                    <m:t>𝑖</m:t>
                                  </m:r>
                                  <m:r>
                                    <a:rPr lang="en-US" sz="1800" i="1" kern="1200">
                                      <a:solidFill>
                                        <a:schemeClr val="tx1"/>
                                      </a:solidFill>
                                      <a:effectLst/>
                                      <a:latin typeface="Cambria Math" charset="0"/>
                                      <a:ea typeface="+mn-ea"/>
                                      <a:cs typeface="+mn-cs"/>
                                    </a:rPr>
                                    <m:t>=1</m:t>
                                  </m:r>
                                </m:sub>
                                <m:sup>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−1</m:t>
                                  </m:r>
                                </m:sup>
                                <m:e>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1</m:t>
                                      </m:r>
                                    </m:num>
                                    <m:den>
                                      <m:r>
                                        <a:rPr lang="en-US" sz="1800" i="1" kern="1200">
                                          <a:solidFill>
                                            <a:schemeClr val="tx1"/>
                                          </a:solidFill>
                                          <a:effectLst/>
                                          <a:latin typeface="Cambria Math" charset="0"/>
                                          <a:ea typeface="+mn-ea"/>
                                          <a:cs typeface="+mn-cs"/>
                                        </a:rPr>
                                        <m:t>𝑖</m:t>
                                      </m:r>
                                    </m:den>
                                  </m:f>
                                </m:e>
                              </m:nary>
                            </m:oMath>
                          </a14:m>
                          <a:r>
                            <a:rPr lang="en-US" sz="1800" i="1" kern="1200" dirty="0">
                              <a:solidFill>
                                <a:schemeClr val="tx1"/>
                              </a:solidFill>
                              <a:effectLst/>
                              <a:latin typeface="+mn-lt"/>
                              <a:ea typeface="+mn-ea"/>
                              <a:cs typeface="+mn-cs"/>
                            </a:rPr>
                            <a:t> </a:t>
                          </a:r>
                          <a:endParaRPr lang="en-US" dirty="0"/>
                        </a:p>
                      </a:txBody>
                      <a:tcPr/>
                    </a:tc>
                    <a:tc>
                      <a:txBody>
                        <a:bodyPr/>
                        <a:lstStyle/>
                        <a:p>
                          <a:pPr algn="ctr"/>
                          <a14:m>
                            <m:oMath xmlns:m="http://schemas.openxmlformats.org/officeDocument/2006/math">
                              <m:sSub>
                                <m:sSubPr>
                                  <m:ctrlPr>
                                    <a:rPr lang="en-US" sz="1800" i="1" kern="1200" smtClean="0">
                                      <a:solidFill>
                                        <a:schemeClr val="tx1"/>
                                      </a:solidFill>
                                      <a:effectLst/>
                                      <a:latin typeface="Cambria Math" charset="0"/>
                                      <a:ea typeface="+mn-ea"/>
                                      <a:cs typeface="+mn-cs"/>
                                    </a:rPr>
                                  </m:ctrlPr>
                                </m:sSubPr>
                                <m:e>
                                  <m:r>
                                    <a:rPr lang="en-US" sz="1800" i="1" kern="1200">
                                      <a:solidFill>
                                        <a:schemeClr val="tx1"/>
                                      </a:solidFill>
                                      <a:effectLst/>
                                      <a:latin typeface="Cambria Math" charset="0"/>
                                      <a:ea typeface="+mn-ea"/>
                                      <a:cs typeface="+mn-cs"/>
                                    </a:rPr>
                                    <m:t>𝑎</m:t>
                                  </m:r>
                                </m:e>
                                <m:sub>
                                  <m:r>
                                    <a:rPr lang="en-US" sz="1800" i="1" kern="1200">
                                      <a:solidFill>
                                        <a:schemeClr val="tx1"/>
                                      </a:solidFill>
                                      <a:effectLst/>
                                      <a:latin typeface="Cambria Math" charset="0"/>
                                      <a:ea typeface="+mn-ea"/>
                                      <a:cs typeface="+mn-cs"/>
                                    </a:rPr>
                                    <m:t>2</m:t>
                                  </m:r>
                                </m:sub>
                              </m:sSub>
                              <m:r>
                                <a:rPr lang="en-US" sz="1800" i="1" kern="1200">
                                  <a:solidFill>
                                    <a:schemeClr val="tx1"/>
                                  </a:solidFill>
                                  <a:effectLst/>
                                  <a:latin typeface="Cambria Math" charset="0"/>
                                  <a:ea typeface="+mn-ea"/>
                                  <a:cs typeface="+mn-cs"/>
                                </a:rPr>
                                <m:t>=</m:t>
                              </m:r>
                              <m:nary>
                                <m:naryPr>
                                  <m:chr m:val="∑"/>
                                  <m:limLoc m:val="undOvr"/>
                                  <m:ctrlPr>
                                    <a:rPr lang="en-US" sz="1800" i="1" kern="1200">
                                      <a:solidFill>
                                        <a:schemeClr val="tx1"/>
                                      </a:solidFill>
                                      <a:effectLst/>
                                      <a:latin typeface="Cambria Math" charset="0"/>
                                      <a:ea typeface="+mn-ea"/>
                                      <a:cs typeface="+mn-cs"/>
                                    </a:rPr>
                                  </m:ctrlPr>
                                </m:naryPr>
                                <m:sub>
                                  <m:r>
                                    <a:rPr lang="en-US" sz="1800" i="1" kern="1200">
                                      <a:solidFill>
                                        <a:schemeClr val="tx1"/>
                                      </a:solidFill>
                                      <a:effectLst/>
                                      <a:latin typeface="Cambria Math" charset="0"/>
                                      <a:ea typeface="+mn-ea"/>
                                      <a:cs typeface="+mn-cs"/>
                                    </a:rPr>
                                    <m:t>𝑖</m:t>
                                  </m:r>
                                  <m:r>
                                    <a:rPr lang="en-US" sz="1800" i="1" kern="1200">
                                      <a:solidFill>
                                        <a:schemeClr val="tx1"/>
                                      </a:solidFill>
                                      <a:effectLst/>
                                      <a:latin typeface="Cambria Math" charset="0"/>
                                      <a:ea typeface="+mn-ea"/>
                                      <a:cs typeface="+mn-cs"/>
                                    </a:rPr>
                                    <m:t>=1</m:t>
                                  </m:r>
                                </m:sub>
                                <m:sup>
                                  <m:r>
                                    <a:rPr lang="en-US" sz="1800" i="1" kern="1200">
                                      <a:solidFill>
                                        <a:schemeClr val="tx1"/>
                                      </a:solidFill>
                                      <a:effectLst/>
                                      <a:latin typeface="Cambria Math" charset="0"/>
                                      <a:ea typeface="+mn-ea"/>
                                      <a:cs typeface="+mn-cs"/>
                                    </a:rPr>
                                    <m:t>𝑛</m:t>
                                  </m:r>
                                  <m:r>
                                    <a:rPr lang="en-US" sz="1800" i="1" kern="1200">
                                      <a:solidFill>
                                        <a:schemeClr val="tx1"/>
                                      </a:solidFill>
                                      <a:effectLst/>
                                      <a:latin typeface="Cambria Math" charset="0"/>
                                      <a:ea typeface="+mn-ea"/>
                                      <a:cs typeface="+mn-cs"/>
                                    </a:rPr>
                                    <m:t>−1</m:t>
                                  </m:r>
                                </m:sup>
                                <m:e>
                                  <m:f>
                                    <m:fPr>
                                      <m:ctrlPr>
                                        <a:rPr lang="en-US" sz="1800" i="1" kern="1200">
                                          <a:solidFill>
                                            <a:schemeClr val="tx1"/>
                                          </a:solidFill>
                                          <a:effectLst/>
                                          <a:latin typeface="Cambria Math" charset="0"/>
                                          <a:ea typeface="+mn-ea"/>
                                          <a:cs typeface="+mn-cs"/>
                                        </a:rPr>
                                      </m:ctrlPr>
                                    </m:fPr>
                                    <m:num>
                                      <m:r>
                                        <a:rPr lang="en-US" sz="1800" i="1" kern="1200">
                                          <a:solidFill>
                                            <a:schemeClr val="tx1"/>
                                          </a:solidFill>
                                          <a:effectLst/>
                                          <a:latin typeface="Cambria Math" charset="0"/>
                                          <a:ea typeface="+mn-ea"/>
                                          <a:cs typeface="+mn-cs"/>
                                        </a:rPr>
                                        <m:t>1</m:t>
                                      </m:r>
                                    </m:num>
                                    <m:den>
                                      <m:sSup>
                                        <m:sSupPr>
                                          <m:ctrlPr>
                                            <a:rPr lang="en-US" sz="1800" i="1" kern="1200">
                                              <a:solidFill>
                                                <a:schemeClr val="tx1"/>
                                              </a:solidFill>
                                              <a:effectLst/>
                                              <a:latin typeface="Cambria Math" charset="0"/>
                                              <a:ea typeface="+mn-ea"/>
                                              <a:cs typeface="+mn-cs"/>
                                            </a:rPr>
                                          </m:ctrlPr>
                                        </m:sSupPr>
                                        <m:e>
                                          <m:r>
                                            <a:rPr lang="en-US" sz="1800" i="1" kern="1200">
                                              <a:solidFill>
                                                <a:schemeClr val="tx1"/>
                                              </a:solidFill>
                                              <a:effectLst/>
                                              <a:latin typeface="Cambria Math" charset="0"/>
                                              <a:ea typeface="+mn-ea"/>
                                              <a:cs typeface="+mn-cs"/>
                                            </a:rPr>
                                            <m:t>𝑖</m:t>
                                          </m:r>
                                        </m:e>
                                        <m:sup>
                                          <m:r>
                                            <a:rPr lang="en-US" sz="1800" i="1" kern="1200">
                                              <a:solidFill>
                                                <a:schemeClr val="tx1"/>
                                              </a:solidFill>
                                              <a:effectLst/>
                                              <a:latin typeface="Cambria Math" charset="0"/>
                                              <a:ea typeface="+mn-ea"/>
                                              <a:cs typeface="+mn-cs"/>
                                            </a:rPr>
                                            <m:t>2</m:t>
                                          </m:r>
                                        </m:sup>
                                      </m:sSup>
                                    </m:den>
                                  </m:f>
                                </m:e>
                              </m:nary>
                            </m:oMath>
                          </a14:m>
                          <a:r>
                            <a:rPr lang="en-US" dirty="0">
                              <a:effectLst/>
                            </a:rPr>
                            <a:t> </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457199179"/>
                  </p:ext>
                </p:extLst>
              </p:nvPr>
            </p:nvGraphicFramePr>
            <p:xfrm>
              <a:off x="1564342" y="3869491"/>
              <a:ext cx="6096000" cy="2185354"/>
            </p:xfrm>
            <a:graphic>
              <a:graphicData uri="http://schemas.openxmlformats.org/drawingml/2006/table">
                <a:tbl>
                  <a:tblPr firstRow="1" bandRow="1">
                    <a:tableStyleId>{5940675A-B579-460E-94D1-54222C63F5DA}</a:tableStyleId>
                  </a:tblPr>
                  <a:tblGrid>
                    <a:gridCol w="3048000"/>
                    <a:gridCol w="3048000"/>
                  </a:tblGrid>
                  <a:tr h="504444">
                    <a:tc>
                      <a:txBody>
                        <a:bodyPr/>
                        <a:lstStyle/>
                        <a:p>
                          <a:endParaRPr lang="en-US"/>
                        </a:p>
                      </a:txBody>
                      <a:tcPr>
                        <a:blipFill rotWithShape="0">
                          <a:blip r:embed="rId5"/>
                          <a:stretch>
                            <a:fillRect l="-200" t="-1205" r="-100200" b="-457831"/>
                          </a:stretch>
                        </a:blipFill>
                      </a:tcPr>
                    </a:tc>
                    <a:tc>
                      <a:txBody>
                        <a:bodyPr/>
                        <a:lstStyle/>
                        <a:p>
                          <a:endParaRPr lang="en-US"/>
                        </a:p>
                      </a:txBody>
                      <a:tcPr>
                        <a:blipFill rotWithShape="0">
                          <a:blip r:embed="rId5"/>
                          <a:stretch>
                            <a:fillRect l="-100400" t="-1205" r="-400" b="-457831"/>
                          </a:stretch>
                        </a:blipFill>
                      </a:tcPr>
                    </a:tc>
                  </a:tr>
                  <a:tr h="537782">
                    <a:tc>
                      <a:txBody>
                        <a:bodyPr/>
                        <a:lstStyle/>
                        <a:p>
                          <a:endParaRPr lang="en-US"/>
                        </a:p>
                      </a:txBody>
                      <a:tcPr>
                        <a:blipFill rotWithShape="0">
                          <a:blip r:embed="rId5"/>
                          <a:stretch>
                            <a:fillRect l="-200" t="-94382" r="-100200" b="-326966"/>
                          </a:stretch>
                        </a:blipFill>
                      </a:tcPr>
                    </a:tc>
                    <a:tc>
                      <a:txBody>
                        <a:bodyPr/>
                        <a:lstStyle/>
                        <a:p>
                          <a:endParaRPr lang="en-US"/>
                        </a:p>
                      </a:txBody>
                      <a:tcPr>
                        <a:blipFill rotWithShape="0">
                          <a:blip r:embed="rId5"/>
                          <a:stretch>
                            <a:fillRect l="-100400" t="-94382" r="-400" b="-326966"/>
                          </a:stretch>
                        </a:blipFill>
                      </a:tcPr>
                    </a:tc>
                  </a:tr>
                  <a:tr h="655511">
                    <a:tc>
                      <a:txBody>
                        <a:bodyPr/>
                        <a:lstStyle/>
                        <a:p>
                          <a:endParaRPr lang="en-US"/>
                        </a:p>
                      </a:txBody>
                      <a:tcPr>
                        <a:blipFill rotWithShape="0">
                          <a:blip r:embed="rId5"/>
                          <a:stretch>
                            <a:fillRect l="-200" t="-160185" r="-100200" b="-169444"/>
                          </a:stretch>
                        </a:blipFill>
                      </a:tcPr>
                    </a:tc>
                    <a:tc>
                      <a:txBody>
                        <a:bodyPr/>
                        <a:lstStyle/>
                        <a:p>
                          <a:endParaRPr lang="en-US"/>
                        </a:p>
                      </a:txBody>
                      <a:tcPr>
                        <a:blipFill rotWithShape="0">
                          <a:blip r:embed="rId5"/>
                          <a:stretch>
                            <a:fillRect l="-100400" t="-160185" r="-400" b="-169444"/>
                          </a:stretch>
                        </a:blipFill>
                      </a:tcPr>
                    </a:tc>
                  </a:tr>
                  <a:tr h="487617">
                    <a:tc>
                      <a:txBody>
                        <a:bodyPr/>
                        <a:lstStyle/>
                        <a:p>
                          <a:endParaRPr lang="en-US"/>
                        </a:p>
                      </a:txBody>
                      <a:tcPr>
                        <a:blipFill rotWithShape="0">
                          <a:blip r:embed="rId5"/>
                          <a:stretch>
                            <a:fillRect l="-200" t="-351250" r="-100200" b="-128750"/>
                          </a:stretch>
                        </a:blipFill>
                      </a:tcPr>
                    </a:tc>
                    <a:tc>
                      <a:txBody>
                        <a:bodyPr/>
                        <a:lstStyle/>
                        <a:p>
                          <a:endParaRPr lang="en-US"/>
                        </a:p>
                      </a:txBody>
                      <a:tcPr>
                        <a:blipFill rotWithShape="0">
                          <a:blip r:embed="rId5"/>
                          <a:stretch>
                            <a:fillRect l="-100400" t="-351250" r="-400" b="-128750"/>
                          </a:stretch>
                        </a:blipFill>
                      </a:tcPr>
                    </a:tc>
                  </a:tr>
                </a:tbl>
              </a:graphicData>
            </a:graphic>
          </p:graphicFrame>
        </mc:Fallback>
      </mc:AlternateContent>
    </p:spTree>
    <p:extLst>
      <p:ext uri="{BB962C8B-B14F-4D97-AF65-F5344CB8AC3E}">
        <p14:creationId xmlns:p14="http://schemas.microsoft.com/office/powerpoint/2010/main" val="2037661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31662"/>
          </a:xfrm>
        </p:spPr>
        <p:txBody>
          <a:bodyPr/>
          <a:lstStyle/>
          <a:p>
            <a:r>
              <a:rPr lang="en-US" dirty="0" smtClean="0"/>
              <a:t>Topics for Today</a:t>
            </a:r>
            <a:endParaRPr lang="en-US" dirty="0"/>
          </a:p>
        </p:txBody>
      </p:sp>
      <p:sp>
        <p:nvSpPr>
          <p:cNvPr id="3" name="Content Placeholder 2"/>
          <p:cNvSpPr>
            <a:spLocks noGrp="1"/>
          </p:cNvSpPr>
          <p:nvPr>
            <p:ph idx="1"/>
          </p:nvPr>
        </p:nvSpPr>
        <p:spPr>
          <a:xfrm>
            <a:off x="628650" y="1331259"/>
            <a:ext cx="7886700" cy="4845704"/>
          </a:xfrm>
        </p:spPr>
        <p:txBody>
          <a:bodyPr>
            <a:normAutofit/>
          </a:bodyPr>
          <a:lstStyle/>
          <a:p>
            <a:r>
              <a:rPr lang="en-US" dirty="0" smtClean="0"/>
              <a:t>Review of Coalescent Processes and Neutral Expectations</a:t>
            </a:r>
          </a:p>
          <a:p>
            <a:r>
              <a:rPr lang="en-US" dirty="0" smtClean="0"/>
              <a:t>R code solutions for last week</a:t>
            </a:r>
          </a:p>
          <a:p>
            <a:r>
              <a:rPr lang="en-US" dirty="0" smtClean="0"/>
              <a:t>Population Mutation Rate (𝜃)</a:t>
            </a:r>
          </a:p>
          <a:p>
            <a:pPr lvl="1"/>
            <a:r>
              <a:rPr lang="en-US" dirty="0" smtClean="0"/>
              <a:t>Waterson’s estimator</a:t>
            </a:r>
          </a:p>
          <a:p>
            <a:pPr lvl="1"/>
            <a:r>
              <a:rPr lang="en-US" dirty="0" smtClean="0"/>
              <a:t>Nucleotide Diversity (𝛱)</a:t>
            </a:r>
          </a:p>
          <a:p>
            <a:r>
              <a:rPr lang="en-US" dirty="0" smtClean="0"/>
              <a:t>Effects of Selection on Allele Frequencies Spectra</a:t>
            </a:r>
          </a:p>
          <a:p>
            <a:pPr lvl="1"/>
            <a:r>
              <a:rPr lang="en-US" dirty="0" smtClean="0"/>
              <a:t>Measuring these with Tajima’s D</a:t>
            </a:r>
          </a:p>
          <a:p>
            <a:r>
              <a:rPr lang="en-US" dirty="0" smtClean="0"/>
              <a:t>Sliding Window Tests</a:t>
            </a:r>
            <a:endParaRPr lang="en-US" dirty="0"/>
          </a:p>
        </p:txBody>
      </p:sp>
    </p:spTree>
    <p:extLst>
      <p:ext uri="{BB962C8B-B14F-4D97-AF65-F5344CB8AC3E}">
        <p14:creationId xmlns:p14="http://schemas.microsoft.com/office/powerpoint/2010/main" val="305198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3218" y="136206"/>
            <a:ext cx="4112946" cy="1156447"/>
          </a:xfrm>
        </p:spPr>
        <p:txBody>
          <a:bodyPr>
            <a:normAutofit/>
          </a:bodyPr>
          <a:lstStyle/>
          <a:p>
            <a:r>
              <a:rPr lang="en-US" dirty="0" smtClean="0"/>
              <a:t>Tajima’s D</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34790" y="1292653"/>
                <a:ext cx="3482748" cy="113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𝐷</m:t>
                      </m:r>
                      <m:r>
                        <a:rPr lang="en-US" sz="3200" b="0" i="1" smtClean="0">
                          <a:latin typeface="Cambria Math" charset="0"/>
                        </a:rPr>
                        <m:t>=</m:t>
                      </m:r>
                      <m:f>
                        <m:fPr>
                          <m:ctrlPr>
                            <a:rPr lang="mr-IN" sz="3200" b="0" i="1" smtClean="0">
                              <a:latin typeface="Cambria Math" charset="0"/>
                            </a:rPr>
                          </m:ctrlPr>
                        </m:fPr>
                        <m:num>
                          <m:sSub>
                            <m:sSubPr>
                              <m:ctrlPr>
                                <a:rPr lang="en-US" sz="3200" b="0" i="1" smtClean="0">
                                  <a:latin typeface="Cambria Math" charset="0"/>
                                </a:rPr>
                              </m:ctrlPr>
                            </m:sSubPr>
                            <m:e>
                              <m:r>
                                <a:rPr lang="en-US" sz="3200" b="0" i="1" smtClean="0">
                                  <a:latin typeface="Cambria Math" charset="0"/>
                                  <a:ea typeface="Cambria Math" charset="0"/>
                                  <a:cs typeface="Cambria Math" charset="0"/>
                                </a:rPr>
                                <m:t>𝜋</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𝜃</m:t>
                              </m:r>
                            </m:e>
                            <m:sub>
                              <m:r>
                                <a:rPr lang="en-US" sz="3200" b="0" i="1" smtClean="0">
                                  <a:latin typeface="Cambria Math" charset="0"/>
                                </a:rPr>
                                <m:t>𝑊</m:t>
                              </m:r>
                            </m:sub>
                          </m:sSub>
                        </m:num>
                        <m:den>
                          <m:rad>
                            <m:radPr>
                              <m:degHide m:val="on"/>
                              <m:ctrlPr>
                                <a:rPr lang="mr-IN" sz="3200" b="0" i="1" smtClean="0">
                                  <a:latin typeface="Cambria Math" charset="0"/>
                                </a:rPr>
                              </m:ctrlPr>
                            </m:radPr>
                            <m:deg/>
                            <m:e>
                              <m:r>
                                <a:rPr lang="en-US" sz="3200" b="0" i="1" smtClean="0">
                                  <a:latin typeface="Cambria Math" charset="0"/>
                                </a:rPr>
                                <m:t>𝑣𝑎𝑟𝑖𝑎𝑛𝑐𝑒</m:t>
                              </m:r>
                              <m:r>
                                <a:rPr lang="en-US" sz="3200" b="0" i="1" smtClean="0">
                                  <a:latin typeface="Cambria Math" charset="0"/>
                                </a:rPr>
                                <m:t>(</m:t>
                              </m:r>
                              <m:r>
                                <a:rPr lang="en-US" sz="3200" b="0" i="1" smtClean="0">
                                  <a:latin typeface="Cambria Math" charset="0"/>
                                </a:rPr>
                                <m:t>𝑑</m:t>
                              </m:r>
                              <m:r>
                                <a:rPr lang="en-US" sz="3200" b="0" i="1" smtClean="0">
                                  <a:latin typeface="Cambria Math" charset="0"/>
                                </a:rPr>
                                <m:t>)</m:t>
                              </m:r>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2534790" y="1292653"/>
                <a:ext cx="3482748" cy="1136145"/>
              </a:xfrm>
              <a:prstGeom prst="rect">
                <a:avLst/>
              </a:prstGeom>
              <a:blipFill rotWithShape="0">
                <a:blip r:embed="rId3"/>
                <a:stretch>
                  <a:fillRect b="-538"/>
                </a:stretch>
              </a:blipFill>
            </p:spPr>
            <p:txBody>
              <a:bodyPr/>
              <a:lstStyle/>
              <a:p>
                <a:r>
                  <a:rPr lang="en-US">
                    <a:noFill/>
                  </a:rPr>
                  <a:t> </a:t>
                </a:r>
              </a:p>
            </p:txBody>
          </p:sp>
        </mc:Fallback>
      </mc:AlternateContent>
      <p:sp>
        <p:nvSpPr>
          <p:cNvPr id="2" name="TextBox 1"/>
          <p:cNvSpPr txBox="1"/>
          <p:nvPr/>
        </p:nvSpPr>
        <p:spPr>
          <a:xfrm>
            <a:off x="672353" y="2842604"/>
            <a:ext cx="7463118" cy="3416320"/>
          </a:xfrm>
          <a:prstGeom prst="rect">
            <a:avLst/>
          </a:prstGeom>
          <a:noFill/>
        </p:spPr>
        <p:txBody>
          <a:bodyPr wrap="square" rtlCol="0">
            <a:spAutoFit/>
          </a:bodyPr>
          <a:lstStyle/>
          <a:p>
            <a:r>
              <a:rPr lang="en-US" sz="2400" dirty="0" smtClean="0"/>
              <a:t>Testing for significance usually involves coalescent simulation</a:t>
            </a:r>
          </a:p>
          <a:p>
            <a:endParaRPr lang="en-US" sz="2400" dirty="0"/>
          </a:p>
          <a:p>
            <a:r>
              <a:rPr lang="en-US" sz="2400" dirty="0" smtClean="0"/>
              <a:t>A </a:t>
            </a:r>
            <a:r>
              <a:rPr lang="en-US" sz="2400" i="1" dirty="0" smtClean="0"/>
              <a:t>very</a:t>
            </a:r>
            <a:r>
              <a:rPr lang="en-US" sz="2400" dirty="0" smtClean="0"/>
              <a:t> loose metric for finding interpreting D:</a:t>
            </a:r>
          </a:p>
          <a:p>
            <a:r>
              <a:rPr lang="en-US" sz="2400" dirty="0"/>
              <a:t>	</a:t>
            </a:r>
            <a:r>
              <a:rPr lang="en-US" sz="2400" dirty="0" smtClean="0"/>
              <a:t>&gt;2: “significantly” positive</a:t>
            </a:r>
          </a:p>
          <a:p>
            <a:r>
              <a:rPr lang="en-US" sz="2400" dirty="0"/>
              <a:t>	</a:t>
            </a:r>
            <a:r>
              <a:rPr lang="en-US" sz="2400" dirty="0" smtClean="0"/>
              <a:t>&lt;(-2) : “significantly” negative</a:t>
            </a:r>
          </a:p>
          <a:p>
            <a:endParaRPr lang="en-US" sz="2400" dirty="0"/>
          </a:p>
          <a:p>
            <a:r>
              <a:rPr lang="en-US" sz="2400" dirty="0" smtClean="0"/>
              <a:t>Similar Tests: Fay and Wu’s H; Fu and Li’s D (sometimes denoted G instead of D)</a:t>
            </a:r>
            <a:endParaRPr lang="en-US" sz="2400" dirty="0"/>
          </a:p>
        </p:txBody>
      </p:sp>
      <p:sp>
        <p:nvSpPr>
          <p:cNvPr id="4" name="TextBox 3"/>
          <p:cNvSpPr txBox="1"/>
          <p:nvPr/>
        </p:nvSpPr>
        <p:spPr>
          <a:xfrm>
            <a:off x="6508376" y="485828"/>
            <a:ext cx="1880734" cy="1200329"/>
          </a:xfrm>
          <a:prstGeom prst="rect">
            <a:avLst/>
          </a:prstGeom>
          <a:noFill/>
        </p:spPr>
        <p:txBody>
          <a:bodyPr wrap="square" rtlCol="0">
            <a:spAutoFit/>
          </a:bodyPr>
          <a:lstStyle/>
          <a:p>
            <a:r>
              <a:rPr lang="en-US" dirty="0" smtClean="0">
                <a:solidFill>
                  <a:schemeClr val="accent6">
                    <a:lumMod val="75000"/>
                  </a:schemeClr>
                </a:solidFill>
              </a:rPr>
              <a:t>Notice that we don’t need to worry about scaling per </a:t>
            </a:r>
            <a:r>
              <a:rPr lang="en-US" dirty="0" err="1" smtClean="0">
                <a:solidFill>
                  <a:schemeClr val="accent6">
                    <a:lumMod val="75000"/>
                  </a:schemeClr>
                </a:solidFill>
              </a:rPr>
              <a:t>bp</a:t>
            </a:r>
            <a:endParaRPr lang="en-US" dirty="0">
              <a:solidFill>
                <a:schemeClr val="accent6">
                  <a:lumMod val="75000"/>
                </a:schemeClr>
              </a:solidFill>
            </a:endParaRPr>
          </a:p>
        </p:txBody>
      </p:sp>
      <p:cxnSp>
        <p:nvCxnSpPr>
          <p:cNvPr id="8" name="Curved Connector 7"/>
          <p:cNvCxnSpPr>
            <a:stCxn id="4" idx="1"/>
            <a:endCxn id="3" idx="3"/>
          </p:cNvCxnSpPr>
          <p:nvPr/>
        </p:nvCxnSpPr>
        <p:spPr>
          <a:xfrm rot="10800000" flipV="1">
            <a:off x="6017538" y="1085992"/>
            <a:ext cx="490838" cy="774733"/>
          </a:xfrm>
          <a:prstGeom prst="curvedConnector3">
            <a:avLst>
              <a:gd name="adj1" fmla="val 5000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72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9034" y="49507"/>
            <a:ext cx="6662071" cy="1156447"/>
          </a:xfrm>
        </p:spPr>
        <p:txBody>
          <a:bodyPr>
            <a:normAutofit/>
          </a:bodyPr>
          <a:lstStyle/>
          <a:p>
            <a:r>
              <a:rPr lang="en-US" dirty="0" smtClean="0"/>
              <a:t>Sliding </a:t>
            </a:r>
            <a:r>
              <a:rPr lang="en-US" smtClean="0"/>
              <a:t>Window Tests</a:t>
            </a:r>
            <a:endParaRPr lang="en-US" dirty="0"/>
          </a:p>
        </p:txBody>
      </p:sp>
      <p:pic>
        <p:nvPicPr>
          <p:cNvPr id="5" name="Picture 4"/>
          <p:cNvPicPr>
            <a:picLocks noChangeAspect="1"/>
          </p:cNvPicPr>
          <p:nvPr/>
        </p:nvPicPr>
        <p:blipFill rotWithShape="1">
          <a:blip r:embed="rId3"/>
          <a:srcRect b="49116"/>
          <a:stretch/>
        </p:blipFill>
        <p:spPr>
          <a:xfrm>
            <a:off x="417606" y="1300083"/>
            <a:ext cx="8255000" cy="3095438"/>
          </a:xfrm>
          <a:prstGeom prst="rect">
            <a:avLst/>
          </a:prstGeom>
        </p:spPr>
      </p:pic>
      <p:sp>
        <p:nvSpPr>
          <p:cNvPr id="6" name="TextBox 5"/>
          <p:cNvSpPr txBox="1"/>
          <p:nvPr/>
        </p:nvSpPr>
        <p:spPr>
          <a:xfrm>
            <a:off x="0" y="6454588"/>
            <a:ext cx="4232249" cy="307777"/>
          </a:xfrm>
          <a:prstGeom prst="rect">
            <a:avLst/>
          </a:prstGeom>
          <a:noFill/>
        </p:spPr>
        <p:txBody>
          <a:bodyPr wrap="none" rtlCol="0">
            <a:spAutoFit/>
          </a:bodyPr>
          <a:lstStyle/>
          <a:p>
            <a:r>
              <a:rPr lang="en-US" sz="1400" dirty="0" smtClean="0"/>
              <a:t>Figure from Service et al. (2006) </a:t>
            </a:r>
            <a:r>
              <a:rPr lang="en-US" sz="1400" i="1" dirty="0" smtClean="0"/>
              <a:t>Nature Genetics</a:t>
            </a:r>
            <a:endParaRPr lang="en-US" sz="1400" dirty="0"/>
          </a:p>
        </p:txBody>
      </p:sp>
      <p:sp>
        <p:nvSpPr>
          <p:cNvPr id="2" name="TextBox 1"/>
          <p:cNvSpPr txBox="1"/>
          <p:nvPr/>
        </p:nvSpPr>
        <p:spPr>
          <a:xfrm>
            <a:off x="537882" y="4594057"/>
            <a:ext cx="7974106" cy="1015663"/>
          </a:xfrm>
          <a:prstGeom prst="rect">
            <a:avLst/>
          </a:prstGeom>
          <a:noFill/>
        </p:spPr>
        <p:txBody>
          <a:bodyPr wrap="square" rtlCol="0">
            <a:spAutoFit/>
          </a:bodyPr>
          <a:lstStyle/>
          <a:p>
            <a:r>
              <a:rPr lang="en-US" sz="2000" dirty="0" smtClean="0"/>
              <a:t>x-axis: physical position along a chromosome or in the genome</a:t>
            </a:r>
          </a:p>
          <a:p>
            <a:endParaRPr lang="en-US" sz="2000" dirty="0" smtClean="0"/>
          </a:p>
          <a:p>
            <a:r>
              <a:rPr lang="en-US" sz="2000" dirty="0" smtClean="0"/>
              <a:t>y-axis: some statistic that gets measured at each location</a:t>
            </a:r>
            <a:endParaRPr lang="en-US" sz="2000" dirty="0"/>
          </a:p>
        </p:txBody>
      </p:sp>
    </p:spTree>
    <p:extLst>
      <p:ext uri="{BB962C8B-B14F-4D97-AF65-F5344CB8AC3E}">
        <p14:creationId xmlns:p14="http://schemas.microsoft.com/office/powerpoint/2010/main" val="387943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9034" y="49507"/>
            <a:ext cx="6662071" cy="1156447"/>
          </a:xfrm>
        </p:spPr>
        <p:txBody>
          <a:bodyPr>
            <a:normAutofit/>
          </a:bodyPr>
          <a:lstStyle/>
          <a:p>
            <a:r>
              <a:rPr lang="en-US" dirty="0" smtClean="0"/>
              <a:t>Sliding </a:t>
            </a:r>
            <a:r>
              <a:rPr lang="en-US" smtClean="0"/>
              <a:t>Window Tests</a:t>
            </a:r>
            <a:endParaRPr lang="en-US" dirty="0"/>
          </a:p>
        </p:txBody>
      </p:sp>
      <p:pic>
        <p:nvPicPr>
          <p:cNvPr id="5" name="Picture 4"/>
          <p:cNvPicPr>
            <a:picLocks noChangeAspect="1"/>
          </p:cNvPicPr>
          <p:nvPr/>
        </p:nvPicPr>
        <p:blipFill rotWithShape="1">
          <a:blip r:embed="rId3"/>
          <a:srcRect b="49116"/>
          <a:stretch/>
        </p:blipFill>
        <p:spPr>
          <a:xfrm>
            <a:off x="417606" y="1300083"/>
            <a:ext cx="8255000" cy="3095438"/>
          </a:xfrm>
          <a:prstGeom prst="rect">
            <a:avLst/>
          </a:prstGeom>
        </p:spPr>
      </p:pic>
      <p:sp>
        <p:nvSpPr>
          <p:cNvPr id="6" name="TextBox 5"/>
          <p:cNvSpPr txBox="1"/>
          <p:nvPr/>
        </p:nvSpPr>
        <p:spPr>
          <a:xfrm>
            <a:off x="0" y="6454588"/>
            <a:ext cx="4232249" cy="307777"/>
          </a:xfrm>
          <a:prstGeom prst="rect">
            <a:avLst/>
          </a:prstGeom>
          <a:noFill/>
        </p:spPr>
        <p:txBody>
          <a:bodyPr wrap="none" rtlCol="0">
            <a:spAutoFit/>
          </a:bodyPr>
          <a:lstStyle/>
          <a:p>
            <a:r>
              <a:rPr lang="en-US" sz="1400" dirty="0" smtClean="0"/>
              <a:t>Figure from Service et al. (2006) </a:t>
            </a:r>
            <a:r>
              <a:rPr lang="en-US" sz="1400" i="1" dirty="0" smtClean="0"/>
              <a:t>Nature Genetics</a:t>
            </a:r>
            <a:endParaRPr lang="en-US" sz="1400" dirty="0"/>
          </a:p>
        </p:txBody>
      </p:sp>
      <p:sp>
        <p:nvSpPr>
          <p:cNvPr id="2" name="TextBox 1"/>
          <p:cNvSpPr txBox="1"/>
          <p:nvPr/>
        </p:nvSpPr>
        <p:spPr>
          <a:xfrm>
            <a:off x="672353" y="4598894"/>
            <a:ext cx="8000253" cy="1200329"/>
          </a:xfrm>
          <a:prstGeom prst="rect">
            <a:avLst/>
          </a:prstGeom>
          <a:noFill/>
        </p:spPr>
        <p:txBody>
          <a:bodyPr wrap="square" rtlCol="0">
            <a:spAutoFit/>
          </a:bodyPr>
          <a:lstStyle/>
          <a:p>
            <a:r>
              <a:rPr lang="en-US" sz="2400" dirty="0" smtClean="0"/>
              <a:t>Each point on the plot actually represents some </a:t>
            </a:r>
            <a:r>
              <a:rPr lang="en-US" sz="2400" u="sng" dirty="0" smtClean="0"/>
              <a:t>region</a:t>
            </a:r>
            <a:r>
              <a:rPr lang="en-US" sz="2400" dirty="0" smtClean="0"/>
              <a:t> or </a:t>
            </a:r>
            <a:r>
              <a:rPr lang="en-US" sz="2400" u="sng" dirty="0" smtClean="0"/>
              <a:t>window</a:t>
            </a:r>
            <a:r>
              <a:rPr lang="en-US" sz="2400" dirty="0" smtClean="0"/>
              <a:t> of positions in the genome, NOT a single site!</a:t>
            </a:r>
            <a:endParaRPr lang="en-US" sz="2400" dirty="0"/>
          </a:p>
        </p:txBody>
      </p:sp>
    </p:spTree>
    <p:extLst>
      <p:ext uri="{BB962C8B-B14F-4D97-AF65-F5344CB8AC3E}">
        <p14:creationId xmlns:p14="http://schemas.microsoft.com/office/powerpoint/2010/main" val="2119855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9034" y="49507"/>
            <a:ext cx="6662071" cy="1156447"/>
          </a:xfrm>
        </p:spPr>
        <p:txBody>
          <a:bodyPr>
            <a:normAutofit/>
          </a:bodyPr>
          <a:lstStyle/>
          <a:p>
            <a:r>
              <a:rPr lang="en-US" dirty="0" smtClean="0"/>
              <a:t>Sliding </a:t>
            </a:r>
            <a:r>
              <a:rPr lang="en-US" smtClean="0"/>
              <a:t>Window Tests</a:t>
            </a:r>
            <a:endParaRPr lang="en-US" dirty="0"/>
          </a:p>
        </p:txBody>
      </p:sp>
      <p:pic>
        <p:nvPicPr>
          <p:cNvPr id="5" name="Picture 4"/>
          <p:cNvPicPr>
            <a:picLocks noChangeAspect="1"/>
          </p:cNvPicPr>
          <p:nvPr/>
        </p:nvPicPr>
        <p:blipFill rotWithShape="1">
          <a:blip r:embed="rId3"/>
          <a:srcRect b="49116"/>
          <a:stretch/>
        </p:blipFill>
        <p:spPr>
          <a:xfrm>
            <a:off x="417606" y="1300083"/>
            <a:ext cx="8255000" cy="3095438"/>
          </a:xfrm>
          <a:prstGeom prst="rect">
            <a:avLst/>
          </a:prstGeom>
        </p:spPr>
      </p:pic>
      <p:sp>
        <p:nvSpPr>
          <p:cNvPr id="6" name="TextBox 5"/>
          <p:cNvSpPr txBox="1"/>
          <p:nvPr/>
        </p:nvSpPr>
        <p:spPr>
          <a:xfrm>
            <a:off x="0" y="6454588"/>
            <a:ext cx="4232249" cy="307777"/>
          </a:xfrm>
          <a:prstGeom prst="rect">
            <a:avLst/>
          </a:prstGeom>
          <a:noFill/>
        </p:spPr>
        <p:txBody>
          <a:bodyPr wrap="none" rtlCol="0">
            <a:spAutoFit/>
          </a:bodyPr>
          <a:lstStyle/>
          <a:p>
            <a:r>
              <a:rPr lang="en-US" sz="1400" dirty="0" smtClean="0"/>
              <a:t>Figure from Service et al. (2006) </a:t>
            </a:r>
            <a:r>
              <a:rPr lang="en-US" sz="1400" i="1" dirty="0" smtClean="0"/>
              <a:t>Nature Genetics</a:t>
            </a:r>
            <a:endParaRPr lang="en-US" sz="1400" dirty="0"/>
          </a:p>
        </p:txBody>
      </p:sp>
      <p:sp>
        <p:nvSpPr>
          <p:cNvPr id="3" name="Can 2"/>
          <p:cNvSpPr/>
          <p:nvPr/>
        </p:nvSpPr>
        <p:spPr>
          <a:xfrm rot="5400000">
            <a:off x="4417359" y="1231154"/>
            <a:ext cx="255494" cy="8255000"/>
          </a:xfrm>
          <a:prstGeom prst="can">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82588" y="2770093"/>
            <a:ext cx="134472" cy="414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9568" y="5154699"/>
            <a:ext cx="1017491" cy="414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p:cNvSpPr/>
          <p:nvPr/>
        </p:nvSpPr>
        <p:spPr>
          <a:xfrm rot="5400000">
            <a:off x="1376270" y="5246782"/>
            <a:ext cx="264086" cy="101749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051821" y="5868753"/>
            <a:ext cx="898003" cy="369332"/>
          </a:xfrm>
          <a:prstGeom prst="rect">
            <a:avLst/>
          </a:prstGeom>
          <a:noFill/>
        </p:spPr>
        <p:txBody>
          <a:bodyPr wrap="none" rtlCol="0">
            <a:spAutoFit/>
          </a:bodyPr>
          <a:lstStyle/>
          <a:p>
            <a:r>
              <a:rPr lang="en-US" smtClean="0"/>
              <a:t>500 kb</a:t>
            </a:r>
            <a:endParaRPr lang="en-US"/>
          </a:p>
        </p:txBody>
      </p:sp>
      <p:cxnSp>
        <p:nvCxnSpPr>
          <p:cNvPr id="11" name="Straight Connector 10"/>
          <p:cNvCxnSpPr/>
          <p:nvPr/>
        </p:nvCxnSpPr>
        <p:spPr>
          <a:xfrm flipV="1">
            <a:off x="999567" y="3184339"/>
            <a:ext cx="883021" cy="1970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017059" y="3216195"/>
            <a:ext cx="0" cy="19094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0285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69034" y="49508"/>
            <a:ext cx="6662071" cy="989454"/>
          </a:xfrm>
        </p:spPr>
        <p:txBody>
          <a:bodyPr>
            <a:normAutofit/>
          </a:bodyPr>
          <a:lstStyle/>
          <a:p>
            <a:r>
              <a:rPr lang="en-US" dirty="0" smtClean="0"/>
              <a:t>Sliding </a:t>
            </a:r>
            <a:r>
              <a:rPr lang="en-US" smtClean="0"/>
              <a:t>Window Tests</a:t>
            </a:r>
            <a:endParaRPr lang="en-US" dirty="0"/>
          </a:p>
        </p:txBody>
      </p:sp>
      <p:pic>
        <p:nvPicPr>
          <p:cNvPr id="5" name="Picture 4"/>
          <p:cNvPicPr>
            <a:picLocks noChangeAspect="1"/>
          </p:cNvPicPr>
          <p:nvPr/>
        </p:nvPicPr>
        <p:blipFill rotWithShape="1">
          <a:blip r:embed="rId3"/>
          <a:srcRect b="49116"/>
          <a:stretch/>
        </p:blipFill>
        <p:spPr>
          <a:xfrm>
            <a:off x="417606" y="883226"/>
            <a:ext cx="8255000" cy="3095438"/>
          </a:xfrm>
          <a:prstGeom prst="rect">
            <a:avLst/>
          </a:prstGeom>
        </p:spPr>
      </p:pic>
      <p:sp>
        <p:nvSpPr>
          <p:cNvPr id="3" name="Can 2"/>
          <p:cNvSpPr/>
          <p:nvPr/>
        </p:nvSpPr>
        <p:spPr>
          <a:xfrm rot="5400000">
            <a:off x="4417359" y="814297"/>
            <a:ext cx="255494" cy="8255000"/>
          </a:xfrm>
          <a:prstGeom prst="can">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82588" y="2353236"/>
            <a:ext cx="134472" cy="414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9568" y="4737842"/>
            <a:ext cx="1017491" cy="41424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999567" y="2767482"/>
            <a:ext cx="883021" cy="1970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017059" y="2799338"/>
            <a:ext cx="0" cy="19094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034988" y="2250143"/>
            <a:ext cx="134472" cy="414246"/>
          </a:xfrm>
          <a:prstGeom prst="rect">
            <a:avLst/>
          </a:prstGeom>
          <a:noFill/>
          <a:ln w="34925">
            <a:solidFill>
              <a:srgbClr val="FF8A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34988" y="4739706"/>
            <a:ext cx="1017491" cy="414246"/>
          </a:xfrm>
          <a:prstGeom prst="rect">
            <a:avLst/>
          </a:prstGeom>
          <a:noFill/>
          <a:ln w="34925">
            <a:solidFill>
              <a:srgbClr val="FF8A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2034988" y="2664390"/>
            <a:ext cx="0" cy="2065253"/>
          </a:xfrm>
          <a:prstGeom prst="line">
            <a:avLst/>
          </a:prstGeom>
          <a:ln>
            <a:solidFill>
              <a:srgbClr val="FF8A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169461" y="2664390"/>
            <a:ext cx="900946" cy="2065253"/>
          </a:xfrm>
          <a:prstGeom prst="line">
            <a:avLst/>
          </a:prstGeom>
          <a:ln>
            <a:solidFill>
              <a:srgbClr val="FF8AD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546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56" y="149973"/>
            <a:ext cx="7886700" cy="1325563"/>
          </a:xfrm>
        </p:spPr>
        <p:txBody>
          <a:bodyPr/>
          <a:lstStyle/>
          <a:p>
            <a:r>
              <a:rPr lang="en-US" dirty="0" smtClean="0"/>
              <a:t>Sliding Window Tests:</a:t>
            </a:r>
            <a:br>
              <a:rPr lang="en-US" dirty="0" smtClean="0"/>
            </a:br>
            <a:r>
              <a:rPr lang="en-US" dirty="0"/>
              <a:t>	</a:t>
            </a:r>
          </a:p>
        </p:txBody>
      </p:sp>
      <p:graphicFrame>
        <p:nvGraphicFramePr>
          <p:cNvPr id="28" name="Table 27"/>
          <p:cNvGraphicFramePr>
            <a:graphicFrameLocks noGrp="1"/>
          </p:cNvGraphicFramePr>
          <p:nvPr>
            <p:extLst>
              <p:ext uri="{D42A27DB-BD31-4B8C-83A1-F6EECF244321}">
                <p14:modId xmlns:p14="http://schemas.microsoft.com/office/powerpoint/2010/main" val="1644646532"/>
              </p:ext>
            </p:extLst>
          </p:nvPr>
        </p:nvGraphicFramePr>
        <p:xfrm>
          <a:off x="724076" y="3598606"/>
          <a:ext cx="3198905" cy="3012715"/>
        </p:xfrm>
        <a:graphic>
          <a:graphicData uri="http://schemas.openxmlformats.org/drawingml/2006/table">
            <a:tbl>
              <a:tblPr firstRow="1" bandRow="1">
                <a:tableStyleId>{2D5ABB26-0587-4C30-8999-92F81FD0307C}</a:tableStyleId>
              </a:tblPr>
              <a:tblGrid>
                <a:gridCol w="639781"/>
                <a:gridCol w="639781"/>
                <a:gridCol w="639781"/>
                <a:gridCol w="639781"/>
                <a:gridCol w="639781"/>
              </a:tblGrid>
              <a:tr h="577459">
                <a:tc>
                  <a:txBody>
                    <a:bodyPr/>
                    <a:lstStyle/>
                    <a:p>
                      <a:r>
                        <a:rPr lang="en-US" sz="1400" dirty="0" smtClean="0"/>
                        <a:t>CHR</a:t>
                      </a:r>
                      <a:endParaRPr lang="en-US" sz="1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r>
                        <a:rPr lang="en-US" sz="1400" dirty="0" smtClean="0"/>
                        <a:t>POS</a:t>
                      </a:r>
                      <a:endParaRPr lang="en-US" sz="1400" dirty="0"/>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r>
                        <a:rPr lang="en-US" sz="1400" dirty="0" smtClean="0"/>
                        <a:t>Ind1</a:t>
                      </a:r>
                      <a:endParaRPr lang="en-US" sz="1400" dirty="0"/>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r>
                        <a:rPr lang="en-US" sz="1400" dirty="0" smtClean="0"/>
                        <a:t>Ind2</a:t>
                      </a:r>
                      <a:endParaRPr lang="en-US" sz="1400" dirty="0"/>
                    </a:p>
                  </a:txBody>
                  <a:tcPr>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r>
                        <a:rPr lang="en-US" sz="1400" dirty="0" smtClean="0"/>
                        <a:t>Ind3</a:t>
                      </a:r>
                      <a:endParaRPr lang="en-US" sz="1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r>
              <a:tr h="336176">
                <a:tc>
                  <a:txBody>
                    <a:bodyPr/>
                    <a:lstStyle/>
                    <a:p>
                      <a:r>
                        <a:rPr lang="en-US" sz="1400" dirty="0" smtClean="0"/>
                        <a:t>1</a:t>
                      </a:r>
                    </a:p>
                    <a:p>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100</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0/0</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19634">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150</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1/1</a:t>
                      </a:r>
                      <a:endParaRPr lang="en-US" sz="1400" dirty="0"/>
                    </a:p>
                  </a:txBody>
                  <a:tcPr>
                    <a:solidFill>
                      <a:schemeClr val="bg1">
                        <a:lumMod val="85000"/>
                      </a:schemeClr>
                    </a:solidFill>
                  </a:tcPr>
                </a:tc>
                <a:tc>
                  <a:txBody>
                    <a:bodyPr/>
                    <a:lstStyle/>
                    <a:p>
                      <a:r>
                        <a:rPr lang="en-US" sz="1400" dirty="0" smtClean="0"/>
                        <a:t>1/1</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44754">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220</a:t>
                      </a:r>
                      <a:endParaRPr lang="en-US" sz="1400" dirty="0"/>
                    </a:p>
                  </a:txBody>
                  <a:tcPr>
                    <a:solidFill>
                      <a:schemeClr val="bg1">
                        <a:lumMod val="85000"/>
                      </a:schemeClr>
                    </a:solidFill>
                  </a:tcPr>
                </a:tc>
                <a:tc>
                  <a:txBody>
                    <a:bodyPr/>
                    <a:lstStyle/>
                    <a:p>
                      <a:r>
                        <a:rPr lang="en-US" sz="1400" dirty="0" smtClean="0"/>
                        <a:t>0/0</a:t>
                      </a:r>
                      <a:endParaRPr lang="en-US" sz="1400" dirty="0"/>
                    </a:p>
                  </a:txBody>
                  <a:tcPr>
                    <a:solidFill>
                      <a:schemeClr val="bg1">
                        <a:lumMod val="85000"/>
                      </a:schemeClr>
                    </a:solidFill>
                  </a:tcPr>
                </a:tc>
                <a:tc>
                  <a:txBody>
                    <a:bodyPr/>
                    <a:lstStyle/>
                    <a:p>
                      <a:r>
                        <a:rPr lang="en-US" sz="1400" dirty="0" smtClean="0"/>
                        <a:t>0/0</a:t>
                      </a:r>
                      <a:endParaRPr lang="en-US" sz="1400" dirty="0"/>
                    </a:p>
                  </a:txBody>
                  <a:tcPr>
                    <a:solidFill>
                      <a:schemeClr val="bg1">
                        <a:lumMod val="85000"/>
                      </a:schemeClr>
                    </a:solidFill>
                  </a:tcPr>
                </a:tc>
                <a:tc>
                  <a:txBody>
                    <a:bodyPr/>
                    <a:lstStyle/>
                    <a:p>
                      <a:r>
                        <a:rPr lang="en-US" sz="1400" dirty="0" smtClean="0"/>
                        <a:t>1/1</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13177">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510</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0/0</a:t>
                      </a:r>
                      <a:endParaRPr lang="en-US" sz="1400" dirty="0"/>
                    </a:p>
                  </a:txBody>
                  <a:tcPr>
                    <a:solidFill>
                      <a:schemeClr val="bg1">
                        <a:lumMod val="85000"/>
                      </a:schemeClr>
                    </a:solidFill>
                  </a:tcPr>
                </a:tc>
                <a:tc>
                  <a:txBody>
                    <a:bodyPr/>
                    <a:lstStyle/>
                    <a:p>
                      <a:r>
                        <a:rPr lang="en-US" sz="1400" dirty="0" smtClean="0"/>
                        <a:t>0/1</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13177">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605</a:t>
                      </a:r>
                      <a:endParaRPr lang="en-US" sz="1400" dirty="0"/>
                    </a:p>
                  </a:txBody>
                  <a:tcPr>
                    <a:solidFill>
                      <a:schemeClr val="bg1">
                        <a:lumMod val="85000"/>
                      </a:schemeClr>
                    </a:solidFill>
                  </a:tcPr>
                </a:tc>
                <a:tc>
                  <a:txBody>
                    <a:bodyPr/>
                    <a:lstStyle/>
                    <a:p>
                      <a:r>
                        <a:rPr lang="en-US" sz="1400" dirty="0" smtClean="0"/>
                        <a:t>0/0</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0/1</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13177">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r>
                        <a:rPr lang="en-US" sz="1400" dirty="0" smtClean="0"/>
                        <a:t>711</a:t>
                      </a:r>
                      <a:endParaRPr lang="en-US" sz="1400" dirty="0"/>
                    </a:p>
                  </a:txBody>
                  <a:tcPr>
                    <a:solidFill>
                      <a:schemeClr val="bg1">
                        <a:lumMod val="85000"/>
                      </a:schemeClr>
                    </a:solidFill>
                  </a:tcPr>
                </a:tc>
                <a:tc>
                  <a:txBody>
                    <a:bodyPr/>
                    <a:lstStyle/>
                    <a:p>
                      <a:r>
                        <a:rPr lang="en-US" sz="1400" dirty="0" smtClean="0"/>
                        <a:t>1/1</a:t>
                      </a:r>
                      <a:endParaRPr lang="en-US" sz="1400" dirty="0"/>
                    </a:p>
                  </a:txBody>
                  <a:tcPr>
                    <a:solidFill>
                      <a:schemeClr val="bg1">
                        <a:lumMod val="85000"/>
                      </a:schemeClr>
                    </a:solidFill>
                  </a:tcPr>
                </a:tc>
                <a:tc>
                  <a:txBody>
                    <a:bodyPr/>
                    <a:lstStyle/>
                    <a:p>
                      <a:r>
                        <a:rPr lang="en-US" sz="1400" dirty="0" smtClean="0"/>
                        <a:t>0/1</a:t>
                      </a:r>
                      <a:endParaRPr lang="en-US" sz="1400" dirty="0"/>
                    </a:p>
                  </a:txBody>
                  <a:tcPr>
                    <a:solidFill>
                      <a:schemeClr val="bg1">
                        <a:lumMod val="85000"/>
                      </a:schemeClr>
                    </a:solidFill>
                  </a:tcPr>
                </a:tc>
                <a:tc>
                  <a:txBody>
                    <a:bodyPr/>
                    <a:lstStyle/>
                    <a:p>
                      <a:r>
                        <a:rPr lang="en-US" sz="1400" dirty="0" smtClean="0"/>
                        <a:t>0/0</a:t>
                      </a:r>
                      <a:endParaRPr lang="en-US" sz="1400" dirty="0"/>
                    </a:p>
                  </a:txBody>
                  <a:tcPr>
                    <a:lnR w="12700" cap="flat" cmpd="sng" algn="ctr">
                      <a:solidFill>
                        <a:schemeClr val="tx1"/>
                      </a:solidFill>
                      <a:prstDash val="solid"/>
                      <a:round/>
                      <a:headEnd type="none" w="med" len="med"/>
                      <a:tailEnd type="none" w="med" len="med"/>
                    </a:lnR>
                    <a:solidFill>
                      <a:schemeClr val="bg1">
                        <a:lumMod val="85000"/>
                      </a:schemeClr>
                    </a:solidFill>
                  </a:tcPr>
                </a:tc>
              </a:tr>
              <a:tr h="313177">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smtClean="0"/>
                        <a:t>830</a:t>
                      </a:r>
                      <a:endParaRPr lang="en-US" sz="1400" dirty="0"/>
                    </a:p>
                  </a:txBody>
                  <a:tcP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smtClean="0"/>
                        <a:t>1/1</a:t>
                      </a:r>
                      <a:endParaRPr lang="en-US" sz="1400" dirty="0"/>
                    </a:p>
                  </a:txBody>
                  <a:tcP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smtClean="0"/>
                        <a:t>1/1</a:t>
                      </a:r>
                      <a:endParaRPr lang="en-US" sz="1400" dirty="0"/>
                    </a:p>
                  </a:txBody>
                  <a:tcPr>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400" dirty="0" smtClean="0"/>
                        <a:t>0/1</a:t>
                      </a:r>
                      <a:endParaRPr lang="en-US" sz="14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pic>
        <p:nvPicPr>
          <p:cNvPr id="35" name="Picture 34"/>
          <p:cNvPicPr>
            <a:picLocks noChangeAspect="1"/>
          </p:cNvPicPr>
          <p:nvPr/>
        </p:nvPicPr>
        <p:blipFill rotWithShape="1">
          <a:blip r:embed="rId3"/>
          <a:srcRect t="2681" b="59092"/>
          <a:stretch/>
        </p:blipFill>
        <p:spPr>
          <a:xfrm>
            <a:off x="330002" y="1008529"/>
            <a:ext cx="8528050" cy="2402393"/>
          </a:xfrm>
          <a:prstGeom prst="rect">
            <a:avLst/>
          </a:prstGeom>
        </p:spPr>
      </p:pic>
      <p:sp>
        <p:nvSpPr>
          <p:cNvPr id="4" name="Rectangle 3"/>
          <p:cNvSpPr/>
          <p:nvPr/>
        </p:nvSpPr>
        <p:spPr>
          <a:xfrm>
            <a:off x="1725133" y="2998694"/>
            <a:ext cx="1196789" cy="412228"/>
          </a:xfrm>
          <a:prstGeom prst="rect">
            <a:avLst/>
          </a:prstGeom>
          <a:solidFill>
            <a:schemeClr val="bg1">
              <a:lumMod val="85000"/>
              <a:alpha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1609" y="3598606"/>
            <a:ext cx="4447417" cy="1754326"/>
          </a:xfrm>
          <a:prstGeom prst="rect">
            <a:avLst/>
          </a:prstGeom>
          <a:noFill/>
        </p:spPr>
        <p:txBody>
          <a:bodyPr wrap="square" rtlCol="0">
            <a:spAutoFit/>
          </a:bodyPr>
          <a:lstStyle/>
          <a:p>
            <a:r>
              <a:rPr lang="en-US" dirty="0" smtClean="0"/>
              <a:t>If we divide this section into 500 </a:t>
            </a:r>
            <a:r>
              <a:rPr lang="en-US" dirty="0" err="1" smtClean="0"/>
              <a:t>bp</a:t>
            </a:r>
            <a:r>
              <a:rPr lang="en-US" dirty="0" smtClean="0"/>
              <a:t> windows...</a:t>
            </a:r>
          </a:p>
          <a:p>
            <a:r>
              <a:rPr lang="en-US" dirty="0"/>
              <a:t>	</a:t>
            </a:r>
            <a:r>
              <a:rPr lang="en-US" dirty="0" smtClean="0"/>
              <a:t>How many windows are there?</a:t>
            </a:r>
          </a:p>
          <a:p>
            <a:endParaRPr lang="en-US" dirty="0" smtClean="0"/>
          </a:p>
          <a:p>
            <a:r>
              <a:rPr lang="en-US" dirty="0"/>
              <a:t>	</a:t>
            </a:r>
            <a:r>
              <a:rPr lang="en-US" dirty="0" smtClean="0"/>
              <a:t>How many SNPs in each 	window?</a:t>
            </a:r>
            <a:endParaRPr lang="en-US" dirty="0"/>
          </a:p>
        </p:txBody>
      </p:sp>
    </p:spTree>
    <p:extLst>
      <p:ext uri="{BB962C8B-B14F-4D97-AF65-F5344CB8AC3E}">
        <p14:creationId xmlns:p14="http://schemas.microsoft.com/office/powerpoint/2010/main" val="669302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416"/>
            <a:ext cx="7886700" cy="1325563"/>
          </a:xfrm>
        </p:spPr>
        <p:txBody>
          <a:bodyPr/>
          <a:lstStyle/>
          <a:p>
            <a:r>
              <a:rPr lang="en-US" dirty="0" smtClean="0"/>
              <a:t>Today’s Exercise:</a:t>
            </a:r>
            <a:br>
              <a:rPr lang="en-US" dirty="0" smtClean="0"/>
            </a:br>
            <a:r>
              <a:rPr lang="en-US" dirty="0"/>
              <a:t>	</a:t>
            </a:r>
          </a:p>
        </p:txBody>
      </p:sp>
      <p:sp>
        <p:nvSpPr>
          <p:cNvPr id="4" name="TextBox 3"/>
          <p:cNvSpPr txBox="1"/>
          <p:nvPr/>
        </p:nvSpPr>
        <p:spPr>
          <a:xfrm>
            <a:off x="283882" y="945567"/>
            <a:ext cx="6026009" cy="1077218"/>
          </a:xfrm>
          <a:prstGeom prst="rect">
            <a:avLst/>
          </a:prstGeom>
          <a:solidFill>
            <a:schemeClr val="accent6">
              <a:lumMod val="20000"/>
              <a:lumOff val="80000"/>
            </a:schemeClr>
          </a:solidFill>
        </p:spPr>
        <p:txBody>
          <a:bodyPr wrap="none" rtlCol="0">
            <a:spAutoFit/>
          </a:bodyPr>
          <a:lstStyle/>
          <a:p>
            <a:r>
              <a:rPr lang="en-US" sz="3200" dirty="0" smtClean="0"/>
              <a:t>Calculate Tajima’s D </a:t>
            </a:r>
          </a:p>
          <a:p>
            <a:r>
              <a:rPr lang="en-US" sz="3200" dirty="0"/>
              <a:t>	</a:t>
            </a:r>
            <a:r>
              <a:rPr lang="en-US" sz="3200" dirty="0" smtClean="0"/>
              <a:t>in </a:t>
            </a:r>
            <a:r>
              <a:rPr lang="en-US" sz="3200" dirty="0" smtClean="0"/>
              <a:t>600 </a:t>
            </a:r>
            <a:r>
              <a:rPr lang="en-US" sz="3200" dirty="0" err="1" smtClean="0"/>
              <a:t>bp</a:t>
            </a:r>
            <a:r>
              <a:rPr lang="en-US" sz="3200" dirty="0" smtClean="0"/>
              <a:t> sliding windows</a:t>
            </a:r>
            <a:endParaRPr lang="en-US" sz="3200" dirty="0"/>
          </a:p>
        </p:txBody>
      </p:sp>
      <p:sp>
        <p:nvSpPr>
          <p:cNvPr id="35" name="TextBox 34"/>
          <p:cNvSpPr txBox="1"/>
          <p:nvPr/>
        </p:nvSpPr>
        <p:spPr>
          <a:xfrm>
            <a:off x="283882" y="2271130"/>
            <a:ext cx="8362577" cy="4154984"/>
          </a:xfrm>
          <a:prstGeom prst="rect">
            <a:avLst/>
          </a:prstGeom>
          <a:noFill/>
        </p:spPr>
        <p:txBody>
          <a:bodyPr wrap="square" rtlCol="0">
            <a:spAutoFit/>
          </a:bodyPr>
          <a:lstStyle/>
          <a:p>
            <a:r>
              <a:rPr lang="en-US" sz="2400" dirty="0" smtClean="0"/>
              <a:t>Data File:</a:t>
            </a:r>
          </a:p>
          <a:p>
            <a:pPr marL="457200" indent="-457200">
              <a:buFont typeface="Arial" charset="0"/>
              <a:buChar char="•"/>
            </a:pPr>
            <a:r>
              <a:rPr lang="en-US" sz="2400" dirty="0" smtClean="0"/>
              <a:t>~</a:t>
            </a:r>
            <a:r>
              <a:rPr lang="en-US" sz="2400" dirty="0" smtClean="0"/>
              <a:t>1K </a:t>
            </a:r>
            <a:r>
              <a:rPr lang="en-US" sz="2400" dirty="0" smtClean="0"/>
              <a:t>SNPs from a </a:t>
            </a:r>
            <a:r>
              <a:rPr lang="en-US" sz="2400" dirty="0" smtClean="0"/>
              <a:t>30kb </a:t>
            </a:r>
            <a:r>
              <a:rPr lang="en-US" sz="2400" dirty="0" smtClean="0"/>
              <a:t>region of sorghum </a:t>
            </a:r>
            <a:r>
              <a:rPr lang="en-US" sz="2400" dirty="0" err="1" smtClean="0"/>
              <a:t>chr</a:t>
            </a:r>
            <a:r>
              <a:rPr lang="en-US" sz="2400" dirty="0" smtClean="0"/>
              <a:t> </a:t>
            </a:r>
            <a:r>
              <a:rPr lang="en-US" sz="2400" dirty="0" smtClean="0"/>
              <a:t>1 that contains a QTL for maturity time (faster maturing plants were selected during domestication)</a:t>
            </a:r>
            <a:endParaRPr lang="en-US" sz="2400" dirty="0" smtClean="0"/>
          </a:p>
          <a:p>
            <a:pPr marL="457200" indent="-457200">
              <a:buFont typeface="Arial" charset="0"/>
              <a:buChar char="•"/>
            </a:pPr>
            <a:endParaRPr lang="en-US" sz="2400" dirty="0" smtClean="0"/>
          </a:p>
          <a:p>
            <a:pPr marL="457200" indent="-457200">
              <a:buFont typeface="Arial" charset="0"/>
              <a:buChar char="•"/>
            </a:pPr>
            <a:r>
              <a:rPr lang="en-US" sz="2400" dirty="0" smtClean="0"/>
              <a:t>You will need to:</a:t>
            </a:r>
          </a:p>
          <a:p>
            <a:pPr marL="914400" lvl="1" indent="-457200">
              <a:buFont typeface="Arial" charset="0"/>
              <a:buChar char="•"/>
            </a:pPr>
            <a:r>
              <a:rPr lang="en-US" sz="2400" dirty="0" smtClean="0"/>
              <a:t>Divide data up into windows (we will work on some of this together)</a:t>
            </a:r>
          </a:p>
          <a:p>
            <a:pPr marL="914400" lvl="1" indent="-457200">
              <a:buFont typeface="Arial" charset="0"/>
              <a:buChar char="•"/>
            </a:pPr>
            <a:r>
              <a:rPr lang="en-US" sz="2400" dirty="0" smtClean="0"/>
              <a:t>Calculate 𝛳</a:t>
            </a:r>
            <a:r>
              <a:rPr lang="en-US" sz="2400" baseline="-25000" dirty="0" smtClean="0"/>
              <a:t>W</a:t>
            </a:r>
            <a:r>
              <a:rPr lang="en-US" sz="2400" dirty="0" smtClean="0"/>
              <a:t>, 𝛱, and Tajima’s D in each window</a:t>
            </a:r>
          </a:p>
          <a:p>
            <a:pPr marL="1371600" lvl="2" indent="-457200">
              <a:buFont typeface="Arial" charset="0"/>
              <a:buChar char="•"/>
            </a:pPr>
            <a:r>
              <a:rPr lang="en-US" sz="2400" dirty="0" smtClean="0"/>
              <a:t>Equations and functions to help </a:t>
            </a:r>
            <a:r>
              <a:rPr lang="en-US" sz="2400" dirty="0"/>
              <a:t>with </a:t>
            </a:r>
            <a:r>
              <a:rPr lang="en-US" sz="2400" dirty="0" smtClean="0"/>
              <a:t>𝛱 and variance(d) are given.</a:t>
            </a:r>
            <a:endParaRPr lang="en-US" sz="2400" dirty="0" smtClean="0"/>
          </a:p>
        </p:txBody>
      </p:sp>
    </p:spTree>
    <p:extLst>
      <p:ext uri="{BB962C8B-B14F-4D97-AF65-F5344CB8AC3E}">
        <p14:creationId xmlns:p14="http://schemas.microsoft.com/office/powerpoint/2010/main" val="800533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97" y="149974"/>
            <a:ext cx="7886700" cy="818215"/>
          </a:xfrm>
        </p:spPr>
        <p:txBody>
          <a:bodyPr/>
          <a:lstStyle/>
          <a:p>
            <a:r>
              <a:rPr lang="en-US" dirty="0" smtClean="0"/>
              <a:t>Coalescent Trees: Review</a:t>
            </a:r>
            <a:endParaRPr lang="en-US" dirty="0"/>
          </a:p>
        </p:txBody>
      </p:sp>
      <p:sp>
        <p:nvSpPr>
          <p:cNvPr id="3" name="Content Placeholder 2"/>
          <p:cNvSpPr>
            <a:spLocks noGrp="1"/>
          </p:cNvSpPr>
          <p:nvPr>
            <p:ph idx="1"/>
          </p:nvPr>
        </p:nvSpPr>
        <p:spPr>
          <a:xfrm>
            <a:off x="480732" y="968189"/>
            <a:ext cx="7886700" cy="4351338"/>
          </a:xfrm>
        </p:spPr>
        <p:txBody>
          <a:bodyPr>
            <a:normAutofit/>
          </a:bodyPr>
          <a:lstStyle/>
          <a:p>
            <a:r>
              <a:rPr lang="en-US" sz="2400" dirty="0" smtClean="0"/>
              <a:t>A way to model a </a:t>
            </a:r>
            <a:r>
              <a:rPr lang="en-US" sz="2400" u="sng" dirty="0" smtClean="0"/>
              <a:t>possible</a:t>
            </a:r>
            <a:r>
              <a:rPr lang="en-US" sz="2400" dirty="0" smtClean="0"/>
              <a:t> history of all of the chromosomes/pieces of DNA in a population</a:t>
            </a:r>
          </a:p>
          <a:p>
            <a:r>
              <a:rPr lang="en-US" sz="2400" dirty="0" smtClean="0"/>
              <a:t>Work </a:t>
            </a:r>
            <a:r>
              <a:rPr lang="en-US" sz="2400" u="sng" dirty="0" smtClean="0"/>
              <a:t>backwards</a:t>
            </a:r>
            <a:r>
              <a:rPr lang="en-US" sz="2400" dirty="0" smtClean="0"/>
              <a:t> in time until you get to the most recent common ancestor (MRCA)</a:t>
            </a:r>
          </a:p>
          <a:p>
            <a:r>
              <a:rPr lang="en-US" sz="2400" dirty="0" smtClean="0"/>
              <a:t>Coalescent events happen randomly at each step.</a:t>
            </a:r>
            <a:endParaRPr lang="en-US" sz="2400" dirty="0"/>
          </a:p>
        </p:txBody>
      </p:sp>
      <p:pic>
        <p:nvPicPr>
          <p:cNvPr id="11" name="Picture 10"/>
          <p:cNvPicPr>
            <a:picLocks noChangeAspect="1"/>
          </p:cNvPicPr>
          <p:nvPr/>
        </p:nvPicPr>
        <p:blipFill>
          <a:blip r:embed="rId3"/>
          <a:stretch>
            <a:fillRect/>
          </a:stretch>
        </p:blipFill>
        <p:spPr>
          <a:xfrm>
            <a:off x="1689847" y="3168418"/>
            <a:ext cx="4872318" cy="3353779"/>
          </a:xfrm>
          <a:prstGeom prst="rect">
            <a:avLst/>
          </a:prstGeom>
        </p:spPr>
      </p:pic>
    </p:spTree>
    <p:extLst>
      <p:ext uri="{BB962C8B-B14F-4D97-AF65-F5344CB8AC3E}">
        <p14:creationId xmlns:p14="http://schemas.microsoft.com/office/powerpoint/2010/main" val="188075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97" y="149974"/>
            <a:ext cx="7886700" cy="818215"/>
          </a:xfrm>
        </p:spPr>
        <p:txBody>
          <a:bodyPr/>
          <a:lstStyle/>
          <a:p>
            <a:r>
              <a:rPr lang="en-US" dirty="0" smtClean="0"/>
              <a:t>Coalescent Trees: Review</a:t>
            </a:r>
            <a:endParaRPr lang="en-US" dirty="0"/>
          </a:p>
        </p:txBody>
      </p:sp>
      <p:sp>
        <p:nvSpPr>
          <p:cNvPr id="3" name="Content Placeholder 2"/>
          <p:cNvSpPr>
            <a:spLocks noGrp="1"/>
          </p:cNvSpPr>
          <p:nvPr>
            <p:ph idx="1"/>
          </p:nvPr>
        </p:nvSpPr>
        <p:spPr>
          <a:xfrm>
            <a:off x="480732" y="968189"/>
            <a:ext cx="7886700" cy="4351338"/>
          </a:xfrm>
        </p:spPr>
        <p:txBody>
          <a:bodyPr>
            <a:normAutofit/>
          </a:bodyPr>
          <a:lstStyle/>
          <a:p>
            <a:r>
              <a:rPr lang="en-US" sz="2400" dirty="0" smtClean="0"/>
              <a:t>As you keep going farther back (and reducing the number of samples), you have to wait longer and longer for a coalescent event to happen</a:t>
            </a:r>
          </a:p>
          <a:p>
            <a:r>
              <a:rPr lang="en-US" sz="2400" dirty="0" smtClean="0"/>
              <a:t>The waiting time for coalescence is geometrically distributed with respect to sample/population size; the total waiting time to the MRCA is roughly 4N</a:t>
            </a:r>
            <a:endParaRPr lang="en-US" sz="2400" dirty="0"/>
          </a:p>
        </p:txBody>
      </p:sp>
      <p:pic>
        <p:nvPicPr>
          <p:cNvPr id="11" name="Picture 10"/>
          <p:cNvPicPr>
            <a:picLocks noChangeAspect="1"/>
          </p:cNvPicPr>
          <p:nvPr/>
        </p:nvPicPr>
        <p:blipFill>
          <a:blip r:embed="rId3"/>
          <a:stretch>
            <a:fillRect/>
          </a:stretch>
        </p:blipFill>
        <p:spPr>
          <a:xfrm>
            <a:off x="1624853" y="3320642"/>
            <a:ext cx="5139018" cy="3537358"/>
          </a:xfrm>
          <a:prstGeom prst="rect">
            <a:avLst/>
          </a:prstGeom>
        </p:spPr>
      </p:pic>
    </p:spTree>
    <p:extLst>
      <p:ext uri="{BB962C8B-B14F-4D97-AF65-F5344CB8AC3E}">
        <p14:creationId xmlns:p14="http://schemas.microsoft.com/office/powerpoint/2010/main" val="109878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97" y="149974"/>
            <a:ext cx="7886700" cy="818215"/>
          </a:xfrm>
        </p:spPr>
        <p:txBody>
          <a:bodyPr/>
          <a:lstStyle/>
          <a:p>
            <a:r>
              <a:rPr lang="en-US" dirty="0" smtClean="0"/>
              <a:t>Coalescent Trees: Review</a:t>
            </a:r>
            <a:endParaRPr lang="en-US" dirty="0"/>
          </a:p>
        </p:txBody>
      </p:sp>
      <p:sp>
        <p:nvSpPr>
          <p:cNvPr id="3" name="Content Placeholder 2"/>
          <p:cNvSpPr>
            <a:spLocks noGrp="1"/>
          </p:cNvSpPr>
          <p:nvPr>
            <p:ph idx="1"/>
          </p:nvPr>
        </p:nvSpPr>
        <p:spPr>
          <a:xfrm>
            <a:off x="480732" y="968189"/>
            <a:ext cx="7886700" cy="4351338"/>
          </a:xfrm>
        </p:spPr>
        <p:txBody>
          <a:bodyPr>
            <a:normAutofit/>
          </a:bodyPr>
          <a:lstStyle/>
          <a:p>
            <a:r>
              <a:rPr lang="en-US" sz="2400" dirty="0" smtClean="0"/>
              <a:t>If each “branch” has an equal probability of experiencing a mutation, then you will see the most mutations in the time step where you have the most branches</a:t>
            </a:r>
            <a:endParaRPr lang="en-US" sz="2400" dirty="0"/>
          </a:p>
        </p:txBody>
      </p:sp>
      <p:pic>
        <p:nvPicPr>
          <p:cNvPr id="5" name="Picture 4"/>
          <p:cNvPicPr>
            <a:picLocks noChangeAspect="1"/>
          </p:cNvPicPr>
          <p:nvPr/>
        </p:nvPicPr>
        <p:blipFill>
          <a:blip r:embed="rId3"/>
          <a:stretch>
            <a:fillRect/>
          </a:stretch>
        </p:blipFill>
        <p:spPr>
          <a:xfrm>
            <a:off x="2050677" y="2973126"/>
            <a:ext cx="4444253" cy="3730977"/>
          </a:xfrm>
          <a:prstGeom prst="rect">
            <a:avLst/>
          </a:prstGeom>
        </p:spPr>
      </p:pic>
      <p:sp>
        <p:nvSpPr>
          <p:cNvPr id="6" name="7-Point Star 5"/>
          <p:cNvSpPr/>
          <p:nvPr/>
        </p:nvSpPr>
        <p:spPr>
          <a:xfrm>
            <a:off x="4545106" y="3603812"/>
            <a:ext cx="282388" cy="268942"/>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7-Point Star 6"/>
          <p:cNvSpPr/>
          <p:nvPr/>
        </p:nvSpPr>
        <p:spPr>
          <a:xfrm>
            <a:off x="3402106" y="4719917"/>
            <a:ext cx="313764" cy="226273"/>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7-Point Star 7"/>
          <p:cNvSpPr/>
          <p:nvPr/>
        </p:nvSpPr>
        <p:spPr>
          <a:xfrm>
            <a:off x="3240741" y="5472951"/>
            <a:ext cx="277904" cy="233383"/>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7-Point Star 8"/>
          <p:cNvSpPr/>
          <p:nvPr/>
        </p:nvSpPr>
        <p:spPr>
          <a:xfrm>
            <a:off x="5396752" y="5472952"/>
            <a:ext cx="264460" cy="219935"/>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075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97" y="149974"/>
            <a:ext cx="7886700" cy="818215"/>
          </a:xfrm>
        </p:spPr>
        <p:txBody>
          <a:bodyPr/>
          <a:lstStyle/>
          <a:p>
            <a:r>
              <a:rPr lang="en-US" dirty="0" smtClean="0"/>
              <a:t>Coalescent Trees: Review</a:t>
            </a:r>
            <a:endParaRPr lang="en-US" dirty="0"/>
          </a:p>
        </p:txBody>
      </p:sp>
      <p:sp>
        <p:nvSpPr>
          <p:cNvPr id="3" name="Content Placeholder 2"/>
          <p:cNvSpPr>
            <a:spLocks noGrp="1"/>
          </p:cNvSpPr>
          <p:nvPr>
            <p:ph idx="1"/>
          </p:nvPr>
        </p:nvSpPr>
        <p:spPr>
          <a:xfrm>
            <a:off x="480732" y="968189"/>
            <a:ext cx="7886700" cy="4351338"/>
          </a:xfrm>
        </p:spPr>
        <p:txBody>
          <a:bodyPr>
            <a:normAutofit/>
          </a:bodyPr>
          <a:lstStyle/>
          <a:p>
            <a:r>
              <a:rPr lang="en-US" sz="2400" dirty="0" smtClean="0"/>
              <a:t>Since most branches lead to only 1 or 2 individuals, we can expect under neutrality that </a:t>
            </a:r>
            <a:r>
              <a:rPr lang="en-US" sz="2400" u="sng" dirty="0" smtClean="0"/>
              <a:t>most mutations are rare</a:t>
            </a:r>
            <a:r>
              <a:rPr lang="en-US" sz="2400" dirty="0" smtClean="0"/>
              <a:t>, or have a low frequency in the population.</a:t>
            </a:r>
            <a:endParaRPr lang="en-US" sz="2400" dirty="0"/>
          </a:p>
        </p:txBody>
      </p:sp>
      <p:pic>
        <p:nvPicPr>
          <p:cNvPr id="5" name="Picture 4"/>
          <p:cNvPicPr>
            <a:picLocks noChangeAspect="1"/>
          </p:cNvPicPr>
          <p:nvPr/>
        </p:nvPicPr>
        <p:blipFill>
          <a:blip r:embed="rId3"/>
          <a:stretch>
            <a:fillRect/>
          </a:stretch>
        </p:blipFill>
        <p:spPr>
          <a:xfrm>
            <a:off x="2050677" y="2973126"/>
            <a:ext cx="4444253" cy="3730977"/>
          </a:xfrm>
          <a:prstGeom prst="rect">
            <a:avLst/>
          </a:prstGeom>
        </p:spPr>
      </p:pic>
      <p:sp>
        <p:nvSpPr>
          <p:cNvPr id="6" name="7-Point Star 5"/>
          <p:cNvSpPr/>
          <p:nvPr/>
        </p:nvSpPr>
        <p:spPr>
          <a:xfrm>
            <a:off x="4545106" y="3603812"/>
            <a:ext cx="282388" cy="268942"/>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7-Point Star 6"/>
          <p:cNvSpPr/>
          <p:nvPr/>
        </p:nvSpPr>
        <p:spPr>
          <a:xfrm>
            <a:off x="3402106" y="4719917"/>
            <a:ext cx="313764" cy="226273"/>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7-Point Star 7"/>
          <p:cNvSpPr/>
          <p:nvPr/>
        </p:nvSpPr>
        <p:spPr>
          <a:xfrm>
            <a:off x="3240741" y="5472951"/>
            <a:ext cx="277904" cy="233383"/>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7-Point Star 8"/>
          <p:cNvSpPr/>
          <p:nvPr/>
        </p:nvSpPr>
        <p:spPr>
          <a:xfrm>
            <a:off x="5396752" y="5472952"/>
            <a:ext cx="264460" cy="219935"/>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2310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pic>
        <p:nvPicPr>
          <p:cNvPr id="7" name="Picture 6"/>
          <p:cNvPicPr>
            <a:picLocks noChangeAspect="1"/>
          </p:cNvPicPr>
          <p:nvPr/>
        </p:nvPicPr>
        <p:blipFill rotWithShape="1">
          <a:blip r:embed="rId3"/>
          <a:srcRect l="49470" t="48765"/>
          <a:stretch/>
        </p:blipFill>
        <p:spPr>
          <a:xfrm>
            <a:off x="1001271" y="1227667"/>
            <a:ext cx="7040070" cy="4080755"/>
          </a:xfrm>
          <a:prstGeom prst="rect">
            <a:avLst/>
          </a:prstGeom>
        </p:spPr>
      </p:pic>
      <p:sp>
        <p:nvSpPr>
          <p:cNvPr id="8" name="TextBox 7"/>
          <p:cNvSpPr txBox="1"/>
          <p:nvPr/>
        </p:nvSpPr>
        <p:spPr>
          <a:xfrm>
            <a:off x="386199" y="5308422"/>
            <a:ext cx="8270213" cy="646331"/>
          </a:xfrm>
          <a:prstGeom prst="rect">
            <a:avLst/>
          </a:prstGeom>
          <a:noFill/>
        </p:spPr>
        <p:txBody>
          <a:bodyPr wrap="none" rtlCol="0">
            <a:spAutoFit/>
          </a:bodyPr>
          <a:lstStyle/>
          <a:p>
            <a:r>
              <a:rPr lang="en-US" dirty="0" smtClean="0"/>
              <a:t>X-axis: Either the allele frequency or sometimes the raw count </a:t>
            </a:r>
          </a:p>
          <a:p>
            <a:r>
              <a:rPr lang="en-US" dirty="0" smtClean="0"/>
              <a:t>Y-axis: The number of SNPs in the population with that frequency or count </a:t>
            </a:r>
            <a:endParaRPr lang="en-US" dirty="0"/>
          </a:p>
        </p:txBody>
      </p:sp>
      <p:sp>
        <p:nvSpPr>
          <p:cNvPr id="3" name="TextBox 2"/>
          <p:cNvSpPr txBox="1"/>
          <p:nvPr/>
        </p:nvSpPr>
        <p:spPr>
          <a:xfrm>
            <a:off x="1001271" y="6131859"/>
            <a:ext cx="7075976" cy="369332"/>
          </a:xfrm>
          <a:prstGeom prst="rect">
            <a:avLst/>
          </a:prstGeom>
          <a:noFill/>
        </p:spPr>
        <p:txBody>
          <a:bodyPr wrap="none" rtlCol="0">
            <a:spAutoFit/>
          </a:bodyPr>
          <a:lstStyle/>
          <a:p>
            <a:r>
              <a:rPr lang="en-US" dirty="0" smtClean="0">
                <a:solidFill>
                  <a:srgbClr val="FF0000"/>
                </a:solidFill>
              </a:rPr>
              <a:t>What about the shape of the spectrum from last week’s exercise?</a:t>
            </a:r>
            <a:endParaRPr lang="en-US" dirty="0">
              <a:solidFill>
                <a:srgbClr val="FF0000"/>
              </a:solidFill>
            </a:endParaRPr>
          </a:p>
        </p:txBody>
      </p:sp>
    </p:spTree>
    <p:extLst>
      <p:ext uri="{BB962C8B-B14F-4D97-AF65-F5344CB8AC3E}">
        <p14:creationId xmlns:p14="http://schemas.microsoft.com/office/powerpoint/2010/main" val="1648069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a:bodyPr>
          <a:lstStyle/>
          <a:p>
            <a:r>
              <a:rPr lang="en-US" dirty="0" smtClean="0"/>
              <a:t>Population </a:t>
            </a:r>
            <a:r>
              <a:rPr lang="en-US" dirty="0" smtClean="0"/>
              <a:t>Mutation Rate (𝜽)</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981636" y="1492623"/>
                <a:ext cx="1640129" cy="553998"/>
              </a:xfrm>
              <a:prstGeom prst="rect">
                <a:avLst/>
              </a:prstGeom>
              <a:noFill/>
            </p:spPr>
            <p:txBody>
              <a:bodyPr wrap="none" lIns="0" tIns="0" rIns="0" bIns="0" rtlCol="0">
                <a:spAutoFit/>
              </a:bodyPr>
              <a:lstStyle/>
              <a:p>
                <a14:m>
                  <m:oMath xmlns:m="http://schemas.openxmlformats.org/officeDocument/2006/math">
                    <m:r>
                      <a:rPr lang="en-US" sz="3600" i="1" smtClean="0">
                        <a:latin typeface="Cambria Math" charset="0"/>
                      </a:rPr>
                      <m:t>𝛳</m:t>
                    </m:r>
                  </m:oMath>
                </a14:m>
                <a:r>
                  <a:rPr lang="en-US" sz="3600" dirty="0" smtClean="0"/>
                  <a:t>=4</a:t>
                </a:r>
                <a14:m>
                  <m:oMath xmlns:m="http://schemas.openxmlformats.org/officeDocument/2006/math">
                    <m:sSub>
                      <m:sSubPr>
                        <m:ctrlPr>
                          <a:rPr lang="en-US" sz="3600" i="1" smtClean="0">
                            <a:latin typeface="Cambria Math" charset="0"/>
                          </a:rPr>
                        </m:ctrlPr>
                      </m:sSubPr>
                      <m:e>
                        <m:r>
                          <a:rPr lang="en-US" sz="3600" b="0" i="1" smtClean="0">
                            <a:latin typeface="Cambria Math" charset="0"/>
                          </a:rPr>
                          <m:t>𝑁</m:t>
                        </m:r>
                      </m:e>
                      <m:sub>
                        <m:r>
                          <a:rPr lang="en-US" sz="3600" b="0" i="1" smtClean="0">
                            <a:latin typeface="Cambria Math" charset="0"/>
                          </a:rPr>
                          <m:t>𝑒</m:t>
                        </m:r>
                      </m:sub>
                    </m:sSub>
                    <m:r>
                      <a:rPr lang="en-US" sz="3600" i="1" smtClean="0">
                        <a:latin typeface="Cambria Math" charset="0"/>
                        <a:ea typeface="Cambria Math" charset="0"/>
                        <a:cs typeface="Cambria Math" charset="0"/>
                      </a:rPr>
                      <m:t>𝜇</m:t>
                    </m:r>
                  </m:oMath>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981636" y="1492623"/>
                <a:ext cx="1640129" cy="553998"/>
              </a:xfrm>
              <a:prstGeom prst="rect">
                <a:avLst/>
              </a:prstGeom>
              <a:blipFill rotWithShape="0">
                <a:blip r:embed="rId3"/>
                <a:stretch>
                  <a:fillRect t="-26374" b="-47253"/>
                </a:stretch>
              </a:blipFill>
            </p:spPr>
            <p:txBody>
              <a:bodyPr/>
              <a:lstStyle/>
              <a:p>
                <a:r>
                  <a:rPr lang="en-US">
                    <a:noFill/>
                  </a:rPr>
                  <a:t> </a:t>
                </a:r>
              </a:p>
            </p:txBody>
          </p:sp>
        </mc:Fallback>
      </mc:AlternateContent>
      <p:sp>
        <p:nvSpPr>
          <p:cNvPr id="12" name="TextBox 11"/>
          <p:cNvSpPr txBox="1"/>
          <p:nvPr/>
        </p:nvSpPr>
        <p:spPr>
          <a:xfrm>
            <a:off x="3348318" y="1295399"/>
            <a:ext cx="5432611" cy="1200329"/>
          </a:xfrm>
          <a:prstGeom prst="rect">
            <a:avLst/>
          </a:prstGeom>
          <a:noFill/>
        </p:spPr>
        <p:txBody>
          <a:bodyPr wrap="square" rtlCol="0">
            <a:spAutoFit/>
          </a:bodyPr>
          <a:lstStyle/>
          <a:p>
            <a:r>
              <a:rPr lang="en-US" sz="2400" dirty="0" smtClean="0"/>
              <a:t>Probability </a:t>
            </a:r>
            <a:r>
              <a:rPr lang="en-US" sz="2400" dirty="0" smtClean="0"/>
              <a:t>a </a:t>
            </a:r>
            <a:r>
              <a:rPr lang="en-US" sz="2400" dirty="0" smtClean="0"/>
              <a:t>mutation </a:t>
            </a:r>
            <a:r>
              <a:rPr lang="en-US" sz="2400" dirty="0" smtClean="0"/>
              <a:t>has happened at </a:t>
            </a:r>
            <a:r>
              <a:rPr lang="en-US" sz="2400" u="sng" dirty="0" smtClean="0"/>
              <a:t>any</a:t>
            </a:r>
            <a:r>
              <a:rPr lang="en-US" sz="2400" dirty="0" smtClean="0"/>
              <a:t> base in a gene in </a:t>
            </a:r>
            <a:r>
              <a:rPr lang="en-US" sz="2400" u="sng" dirty="0" smtClean="0"/>
              <a:t>any</a:t>
            </a:r>
            <a:r>
              <a:rPr lang="en-US" sz="2400" dirty="0" smtClean="0"/>
              <a:t> individual in a population.</a:t>
            </a:r>
            <a:endParaRPr lang="en-US" sz="2400" dirty="0"/>
          </a:p>
        </p:txBody>
      </p:sp>
      <p:sp>
        <p:nvSpPr>
          <p:cNvPr id="7" name="TextBox 6"/>
          <p:cNvSpPr txBox="1"/>
          <p:nvPr/>
        </p:nvSpPr>
        <p:spPr>
          <a:xfrm>
            <a:off x="147917" y="2726470"/>
            <a:ext cx="8633012" cy="523220"/>
          </a:xfrm>
          <a:prstGeom prst="rect">
            <a:avLst/>
          </a:prstGeom>
          <a:noFill/>
        </p:spPr>
        <p:txBody>
          <a:bodyPr wrap="square" rtlCol="0">
            <a:spAutoFit/>
          </a:bodyPr>
          <a:lstStyle/>
          <a:p>
            <a:r>
              <a:rPr lang="en-US" sz="2800" dirty="0" smtClean="0">
                <a:solidFill>
                  <a:srgbClr val="FF0000"/>
                </a:solidFill>
              </a:rPr>
              <a:t>Waterson’s Theta (𝛳</a:t>
            </a:r>
            <a:r>
              <a:rPr lang="en-US" sz="2800" baseline="-25000" dirty="0" smtClean="0">
                <a:solidFill>
                  <a:srgbClr val="FF0000"/>
                </a:solidFill>
              </a:rPr>
              <a:t>W</a:t>
            </a:r>
            <a:r>
              <a:rPr lang="en-US" sz="2800" dirty="0" smtClean="0">
                <a:solidFill>
                  <a:srgbClr val="FF0000"/>
                </a:solidFill>
              </a:rPr>
              <a:t>):</a:t>
            </a:r>
            <a:endParaRPr lang="en-US" sz="2800" dirty="0">
              <a:solidFill>
                <a:srgbClr val="FF0000"/>
              </a:solidFill>
            </a:endParaRPr>
          </a:p>
        </p:txBody>
      </p:sp>
      <mc:AlternateContent xmlns:mc="http://schemas.openxmlformats.org/markup-compatibility/2006">
        <mc:Choice xmlns:a14="http://schemas.microsoft.com/office/drawing/2010/main" Requires="a14">
          <p:sp>
            <p:nvSpPr>
              <p:cNvPr id="8" name="TextBox 7"/>
              <p:cNvSpPr txBox="1"/>
              <p:nvPr/>
            </p:nvSpPr>
            <p:spPr>
              <a:xfrm>
                <a:off x="3348318" y="3432236"/>
                <a:ext cx="2739403" cy="12130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charset="0"/>
                            </a:rPr>
                          </m:ctrlPr>
                        </m:sSubPr>
                        <m:e>
                          <m:r>
                            <a:rPr lang="en-US" sz="2800" i="1" smtClean="0">
                              <a:latin typeface="Cambria Math" charset="0"/>
                              <a:ea typeface="Cambria Math" charset="0"/>
                              <a:cs typeface="Cambria Math" charset="0"/>
                            </a:rPr>
                            <m:t>𝜃</m:t>
                          </m:r>
                        </m:e>
                        <m:sub>
                          <m:r>
                            <a:rPr lang="en-US" sz="2800" b="0" i="1" smtClean="0">
                              <a:latin typeface="Cambria Math" charset="0"/>
                            </a:rPr>
                            <m:t>𝑊</m:t>
                          </m:r>
                        </m:sub>
                      </m:sSub>
                      <m:r>
                        <a:rPr lang="en-US" sz="2800" b="0" i="1" smtClean="0">
                          <a:latin typeface="Cambria Math" charset="0"/>
                        </a:rPr>
                        <m:t>=</m:t>
                      </m:r>
                      <m:f>
                        <m:fPr>
                          <m:ctrlPr>
                            <a:rPr lang="mr-IN" sz="2800" b="0" i="1" smtClean="0">
                              <a:latin typeface="Cambria Math" charset="0"/>
                            </a:rPr>
                          </m:ctrlPr>
                        </m:fPr>
                        <m:num>
                          <m:sSub>
                            <m:sSubPr>
                              <m:ctrlPr>
                                <a:rPr lang="en-US" sz="2800" b="0" i="1" smtClean="0">
                                  <a:latin typeface="Cambria Math" charset="0"/>
                                </a:rPr>
                              </m:ctrlPr>
                            </m:sSubPr>
                            <m:e>
                              <m:r>
                                <a:rPr lang="en-US" sz="2800" b="0" i="1" smtClean="0">
                                  <a:latin typeface="Cambria Math" charset="0"/>
                                </a:rPr>
                                <m:t>𝑆</m:t>
                              </m:r>
                            </m:e>
                            <m:sub>
                              <m:r>
                                <a:rPr lang="en-US" sz="2800" b="0" i="1" smtClean="0">
                                  <a:latin typeface="Cambria Math" charset="0"/>
                                </a:rPr>
                                <m:t>𝑛</m:t>
                              </m:r>
                            </m:sub>
                          </m:sSub>
                        </m:num>
                        <m:den>
                          <m:sSub>
                            <m:sSubPr>
                              <m:ctrlPr>
                                <a:rPr lang="en-US" sz="2800" b="0" i="1" smtClean="0">
                                  <a:latin typeface="Cambria Math" charset="0"/>
                                </a:rPr>
                              </m:ctrlPr>
                            </m:sSubPr>
                            <m:e>
                              <m:nary>
                                <m:naryPr>
                                  <m:chr m:val="∑"/>
                                  <m:limLoc m:val="subSup"/>
                                  <m:ctrlPr>
                                    <a:rPr lang="is-IS" sz="2800" b="0" i="1" smtClean="0">
                                      <a:latin typeface="Cambria Math" charset="0"/>
                                    </a:rPr>
                                  </m:ctrlPr>
                                </m:naryPr>
                                <m:sub>
                                  <m:r>
                                    <m:rPr>
                                      <m:brk m:alnAt="25"/>
                                    </m:rPr>
                                    <a:rPr lang="en-US" sz="2800" b="0" i="1" smtClean="0">
                                      <a:latin typeface="Cambria Math" charset="0"/>
                                    </a:rPr>
                                    <m:t>1</m:t>
                                  </m:r>
                                </m:sub>
                                <m:sup>
                                  <m:r>
                                    <a:rPr lang="en-US" sz="2800" b="0" i="1" smtClean="0">
                                      <a:latin typeface="Cambria Math" charset="0"/>
                                    </a:rPr>
                                    <m:t>2</m:t>
                                  </m:r>
                                  <m:r>
                                    <a:rPr lang="en-US" sz="2800" b="0" i="1" smtClean="0">
                                      <a:latin typeface="Cambria Math" charset="0"/>
                                    </a:rPr>
                                    <m:t>𝑁</m:t>
                                  </m:r>
                                  <m:r>
                                    <a:rPr lang="en-US" sz="2800" b="0" i="1" smtClean="0">
                                      <a:latin typeface="Cambria Math" charset="0"/>
                                    </a:rPr>
                                    <m:t>−1</m:t>
                                  </m:r>
                                </m:sup>
                                <m:e>
                                  <m:r>
                                    <a:rPr lang="en-US" sz="2800" b="0" i="1" smtClean="0">
                                      <a:latin typeface="Cambria Math" charset="0"/>
                                    </a:rPr>
                                    <m:t>(</m:t>
                                  </m:r>
                                  <m:f>
                                    <m:fPr>
                                      <m:ctrlPr>
                                        <a:rPr lang="en-US" sz="2800" b="0" i="1" smtClean="0">
                                          <a:latin typeface="Cambria Math" charset="0"/>
                                        </a:rPr>
                                      </m:ctrlPr>
                                    </m:fPr>
                                    <m:num>
                                      <m:r>
                                        <a:rPr lang="en-US" sz="2800" b="0" i="1" smtClean="0">
                                          <a:latin typeface="Cambria Math" charset="0"/>
                                        </a:rPr>
                                        <m:t>1</m:t>
                                      </m:r>
                                    </m:num>
                                    <m:den>
                                      <m:r>
                                        <a:rPr lang="en-US" sz="2800" b="0" i="1" smtClean="0">
                                          <a:latin typeface="Cambria Math" charset="0"/>
                                        </a:rPr>
                                        <m:t>𝑖</m:t>
                                      </m:r>
                                    </m:den>
                                  </m:f>
                                  <m:r>
                                    <a:rPr lang="en-US" sz="2800" b="0" i="1" smtClean="0">
                                      <a:latin typeface="Cambria Math" charset="0"/>
                                    </a:rPr>
                                    <m:t>)</m:t>
                                  </m:r>
                                </m:e>
                              </m:nary>
                            </m:e>
                            <m:sub/>
                          </m:sSub>
                        </m:den>
                      </m:f>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a:off x="3348318" y="3432236"/>
                <a:ext cx="2739403" cy="1213089"/>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443754" y="5015753"/>
            <a:ext cx="7947212" cy="923330"/>
          </a:xfrm>
          <a:prstGeom prst="rect">
            <a:avLst/>
          </a:prstGeom>
          <a:noFill/>
        </p:spPr>
        <p:txBody>
          <a:bodyPr wrap="square" rtlCol="0">
            <a:spAutoFit/>
          </a:bodyPr>
          <a:lstStyle/>
          <a:p>
            <a:r>
              <a:rPr lang="en-US" i="1" dirty="0" smtClean="0"/>
              <a:t>S</a:t>
            </a:r>
            <a:r>
              <a:rPr lang="en-US" i="1" baseline="-25000" dirty="0" smtClean="0"/>
              <a:t>n</a:t>
            </a:r>
            <a:r>
              <a:rPr lang="en-US" i="1" dirty="0" smtClean="0"/>
              <a:t> </a:t>
            </a:r>
            <a:r>
              <a:rPr lang="en-US" dirty="0" smtClean="0"/>
              <a:t>is the total number of segregating sites (SNPs)</a:t>
            </a:r>
          </a:p>
          <a:p>
            <a:r>
              <a:rPr lang="en-US" dirty="0" smtClean="0"/>
              <a:t>2N is the number of chromosomes (2 times the number of diploid individuals in a sample)</a:t>
            </a:r>
            <a:endParaRPr lang="en-US" dirty="0"/>
          </a:p>
        </p:txBody>
      </p:sp>
    </p:spTree>
    <p:extLst>
      <p:ext uri="{BB962C8B-B14F-4D97-AF65-F5344CB8AC3E}">
        <p14:creationId xmlns:p14="http://schemas.microsoft.com/office/powerpoint/2010/main" val="1606105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a:bodyPr>
          <a:lstStyle/>
          <a:p>
            <a:r>
              <a:rPr lang="en-US" dirty="0" smtClean="0"/>
              <a:t>Population </a:t>
            </a:r>
            <a:r>
              <a:rPr lang="en-US" dirty="0" smtClean="0"/>
              <a:t>Mutation Rate (𝜽)</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981636" y="1492623"/>
                <a:ext cx="1640129" cy="553998"/>
              </a:xfrm>
              <a:prstGeom prst="rect">
                <a:avLst/>
              </a:prstGeom>
              <a:noFill/>
            </p:spPr>
            <p:txBody>
              <a:bodyPr wrap="none" lIns="0" tIns="0" rIns="0" bIns="0" rtlCol="0">
                <a:spAutoFit/>
              </a:bodyPr>
              <a:lstStyle/>
              <a:p>
                <a14:m>
                  <m:oMath xmlns:m="http://schemas.openxmlformats.org/officeDocument/2006/math">
                    <m:r>
                      <a:rPr lang="en-US" sz="3600" i="1" smtClean="0">
                        <a:latin typeface="Cambria Math" charset="0"/>
                      </a:rPr>
                      <m:t>𝛳</m:t>
                    </m:r>
                  </m:oMath>
                </a14:m>
                <a:r>
                  <a:rPr lang="en-US" sz="3600" dirty="0" smtClean="0"/>
                  <a:t>=4</a:t>
                </a:r>
                <a14:m>
                  <m:oMath xmlns:m="http://schemas.openxmlformats.org/officeDocument/2006/math">
                    <m:sSub>
                      <m:sSubPr>
                        <m:ctrlPr>
                          <a:rPr lang="en-US" sz="3600" i="1" smtClean="0">
                            <a:latin typeface="Cambria Math" charset="0"/>
                          </a:rPr>
                        </m:ctrlPr>
                      </m:sSubPr>
                      <m:e>
                        <m:r>
                          <a:rPr lang="en-US" sz="3600" b="0" i="1" smtClean="0">
                            <a:latin typeface="Cambria Math" charset="0"/>
                          </a:rPr>
                          <m:t>𝑁</m:t>
                        </m:r>
                      </m:e>
                      <m:sub>
                        <m:r>
                          <a:rPr lang="en-US" sz="3600" b="0" i="1" smtClean="0">
                            <a:latin typeface="Cambria Math" charset="0"/>
                          </a:rPr>
                          <m:t>𝑒</m:t>
                        </m:r>
                      </m:sub>
                    </m:sSub>
                    <m:r>
                      <a:rPr lang="en-US" sz="3600" i="1" smtClean="0">
                        <a:latin typeface="Cambria Math" charset="0"/>
                        <a:ea typeface="Cambria Math" charset="0"/>
                        <a:cs typeface="Cambria Math" charset="0"/>
                      </a:rPr>
                      <m:t>𝜇</m:t>
                    </m:r>
                  </m:oMath>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981636" y="1492623"/>
                <a:ext cx="1640129" cy="553998"/>
              </a:xfrm>
              <a:prstGeom prst="rect">
                <a:avLst/>
              </a:prstGeom>
              <a:blipFill rotWithShape="0">
                <a:blip r:embed="rId3"/>
                <a:stretch>
                  <a:fillRect t="-26374" b="-47253"/>
                </a:stretch>
              </a:blipFill>
            </p:spPr>
            <p:txBody>
              <a:bodyPr/>
              <a:lstStyle/>
              <a:p>
                <a:r>
                  <a:rPr lang="en-US">
                    <a:noFill/>
                  </a:rPr>
                  <a:t> </a:t>
                </a:r>
              </a:p>
            </p:txBody>
          </p:sp>
        </mc:Fallback>
      </mc:AlternateContent>
      <p:sp>
        <p:nvSpPr>
          <p:cNvPr id="12" name="TextBox 11"/>
          <p:cNvSpPr txBox="1"/>
          <p:nvPr/>
        </p:nvSpPr>
        <p:spPr>
          <a:xfrm>
            <a:off x="3348318" y="1295399"/>
            <a:ext cx="5432611" cy="1200329"/>
          </a:xfrm>
          <a:prstGeom prst="rect">
            <a:avLst/>
          </a:prstGeom>
          <a:noFill/>
        </p:spPr>
        <p:txBody>
          <a:bodyPr wrap="square" rtlCol="0">
            <a:spAutoFit/>
          </a:bodyPr>
          <a:lstStyle/>
          <a:p>
            <a:r>
              <a:rPr lang="en-US" sz="2400" dirty="0" smtClean="0"/>
              <a:t>Probability </a:t>
            </a:r>
            <a:r>
              <a:rPr lang="en-US" sz="2400" dirty="0" smtClean="0"/>
              <a:t>a </a:t>
            </a:r>
            <a:r>
              <a:rPr lang="en-US" sz="2400" dirty="0" smtClean="0"/>
              <a:t>mutation </a:t>
            </a:r>
            <a:r>
              <a:rPr lang="en-US" sz="2400" dirty="0" smtClean="0"/>
              <a:t>has happened at </a:t>
            </a:r>
            <a:r>
              <a:rPr lang="en-US" sz="2400" u="sng" dirty="0" smtClean="0"/>
              <a:t>any</a:t>
            </a:r>
            <a:r>
              <a:rPr lang="en-US" sz="2400" dirty="0" smtClean="0"/>
              <a:t> base in a gene in </a:t>
            </a:r>
            <a:r>
              <a:rPr lang="en-US" sz="2400" u="sng" dirty="0" smtClean="0"/>
              <a:t>any</a:t>
            </a:r>
            <a:r>
              <a:rPr lang="en-US" sz="2400" dirty="0" smtClean="0"/>
              <a:t> individual in a population.</a:t>
            </a:r>
            <a:endParaRPr lang="en-US" sz="2400" dirty="0"/>
          </a:p>
        </p:txBody>
      </p:sp>
      <p:sp>
        <p:nvSpPr>
          <p:cNvPr id="7" name="TextBox 6"/>
          <p:cNvSpPr txBox="1"/>
          <p:nvPr/>
        </p:nvSpPr>
        <p:spPr>
          <a:xfrm>
            <a:off x="147917" y="2726470"/>
            <a:ext cx="8633012" cy="523220"/>
          </a:xfrm>
          <a:prstGeom prst="rect">
            <a:avLst/>
          </a:prstGeom>
          <a:noFill/>
        </p:spPr>
        <p:txBody>
          <a:bodyPr wrap="square" rtlCol="0">
            <a:spAutoFit/>
          </a:bodyPr>
          <a:lstStyle/>
          <a:p>
            <a:r>
              <a:rPr lang="en-US" sz="2800" dirty="0" smtClean="0">
                <a:solidFill>
                  <a:srgbClr val="0070C0"/>
                </a:solidFill>
              </a:rPr>
              <a:t>Nucleotide Diversity (𝛱):</a:t>
            </a:r>
            <a:endParaRPr lang="en-US" sz="2800" dirty="0">
              <a:solidFill>
                <a:srgbClr val="0070C0"/>
              </a:solidFill>
            </a:endParaRPr>
          </a:p>
        </p:txBody>
      </p:sp>
      <mc:AlternateContent xmlns:mc="http://schemas.openxmlformats.org/markup-compatibility/2006">
        <mc:Choice xmlns:a14="http://schemas.microsoft.com/office/drawing/2010/main" Requires="a14">
          <p:sp>
            <p:nvSpPr>
              <p:cNvPr id="9" name="TextBox 8"/>
              <p:cNvSpPr txBox="1"/>
              <p:nvPr/>
            </p:nvSpPr>
            <p:spPr>
              <a:xfrm>
                <a:off x="981636" y="3545789"/>
                <a:ext cx="5623912" cy="744050"/>
              </a:xfrm>
              <a:prstGeom prst="rect">
                <a:avLst/>
              </a:prstGeom>
              <a:noFill/>
            </p:spPr>
            <p:txBody>
              <a:bodyPr wrap="none" lIns="0" tIns="0" rIns="0" bIns="0" rtlCol="0">
                <a:spAutoFit/>
              </a:bodyPr>
              <a:lstStyle/>
              <a:p>
                <a:pPr/>
                <a:r>
                  <a:rPr lang="en-US" sz="2800" b="0" dirty="0" smtClean="0">
                    <a:ea typeface="Cambria Math" charset="0"/>
                    <a:cs typeface="Cambria Math" charset="0"/>
                  </a:rPr>
                  <a:t>𝛱</a:t>
                </a:r>
                <a14:m>
                  <m:oMath xmlns:m="http://schemas.openxmlformats.org/officeDocument/2006/math">
                    <m:r>
                      <a:rPr lang="en-US" sz="2800" b="0" i="1" smtClean="0">
                        <a:latin typeface="Cambria Math" charset="0"/>
                        <a:ea typeface="Cambria Math" charset="0"/>
                        <a:cs typeface="Cambria Math" charset="0"/>
                      </a:rPr>
                      <m:t>=</m:t>
                    </m:r>
                    <m:f>
                      <m:fPr>
                        <m:ctrlPr>
                          <a:rPr lang="mr-IN" sz="2800" b="0" i="1" smtClean="0">
                            <a:latin typeface="Cambria Math" charset="0"/>
                            <a:ea typeface="Cambria Math" charset="0"/>
                            <a:cs typeface="Cambria Math" charset="0"/>
                          </a:rPr>
                        </m:ctrlPr>
                      </m:fPr>
                      <m:num>
                        <m:nary>
                          <m:naryPr>
                            <m:chr m:val="∑"/>
                            <m:limLoc m:val="subSup"/>
                            <m:supHide m:val="on"/>
                            <m:ctrlPr>
                              <a:rPr lang="en-US" sz="2800" b="0" i="1" smtClean="0">
                                <a:latin typeface="Cambria Math" charset="0"/>
                                <a:ea typeface="Cambria Math" charset="0"/>
                                <a:cs typeface="Cambria Math" charset="0"/>
                              </a:rPr>
                            </m:ctrlPr>
                          </m:naryPr>
                          <m:sub>
                            <m:r>
                              <m:rPr>
                                <m:brk m:alnAt="9"/>
                              </m:rPr>
                              <a:rPr lang="en-US" sz="2800" b="0" i="1" smtClean="0">
                                <a:latin typeface="Cambria Math" charset="0"/>
                                <a:ea typeface="Cambria Math" charset="0"/>
                                <a:cs typeface="Cambria Math" charset="0"/>
                              </a:rPr>
                              <m:t>𝑖</m:t>
                            </m:r>
                            <m:r>
                              <a:rPr lang="en-US" sz="2800" b="0" i="1" smtClean="0">
                                <a:latin typeface="Cambria Math" charset="0"/>
                                <a:ea typeface="Cambria Math" charset="0"/>
                                <a:cs typeface="Cambria Math" charset="0"/>
                              </a:rPr>
                              <m:t>𝑗</m:t>
                            </m:r>
                          </m:sub>
                          <m:sup/>
                          <m:e>
                            <m:sSub>
                              <m:sSubPr>
                                <m:ctrlPr>
                                  <a:rPr lang="en-US" sz="2800" b="0" i="1" smtClean="0">
                                    <a:latin typeface="Cambria Math" charset="0"/>
                                    <a:ea typeface="Cambria Math" charset="0"/>
                                    <a:cs typeface="Cambria Math" charset="0"/>
                                  </a:rPr>
                                </m:ctrlPr>
                              </m:sSubPr>
                              <m:e>
                                <m:r>
                                  <a:rPr lang="en-US" sz="2800" b="0" i="1" smtClean="0">
                                    <a:latin typeface="Cambria Math" charset="0"/>
                                    <a:ea typeface="Cambria Math" charset="0"/>
                                    <a:cs typeface="Cambria Math" charset="0"/>
                                  </a:rPr>
                                  <m:t>𝜋</m:t>
                                </m:r>
                              </m:e>
                              <m:sub>
                                <m:r>
                                  <a:rPr lang="en-US" sz="2800" b="0" i="1" smtClean="0">
                                    <a:latin typeface="Cambria Math" charset="0"/>
                                    <a:ea typeface="Cambria Math" charset="0"/>
                                    <a:cs typeface="Cambria Math" charset="0"/>
                                  </a:rPr>
                                  <m:t>𝑖𝑗</m:t>
                                </m:r>
                              </m:sub>
                            </m:sSub>
                          </m:e>
                        </m:nary>
                      </m:num>
                      <m:den>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𝑝𝑎𝑖𝑟𝑤𝑖𝑠𝑒</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𝑐𝑜𝑚𝑝𝑎𝑟𝑖𝑠𝑜𝑛𝑠</m:t>
                        </m:r>
                      </m:den>
                    </m:f>
                    <m:r>
                      <a:rPr lang="en-US" sz="2800" b="0" i="1" smtClean="0">
                        <a:latin typeface="Cambria Math" charset="0"/>
                        <a:ea typeface="Cambria Math" charset="0"/>
                        <a:cs typeface="Cambria Math" charset="0"/>
                      </a:rPr>
                      <m:t> ≡ </m:t>
                    </m:r>
                    <m:nary>
                      <m:naryPr>
                        <m:chr m:val="∑"/>
                        <m:subHide m:val="on"/>
                        <m:supHide m:val="on"/>
                        <m:ctrlPr>
                          <a:rPr lang="en-US" sz="2800" b="0" i="1" smtClean="0">
                            <a:latin typeface="Cambria Math" charset="0"/>
                            <a:ea typeface="Cambria Math" charset="0"/>
                            <a:cs typeface="Cambria Math" charset="0"/>
                          </a:rPr>
                        </m:ctrlPr>
                      </m:naryPr>
                      <m:sub/>
                      <m:sup/>
                      <m:e>
                        <m:f>
                          <m:fPr>
                            <m:ctrlPr>
                              <a:rPr lang="mr-IN" sz="2800" b="0" i="1" smtClean="0">
                                <a:latin typeface="Cambria Math" charset="0"/>
                                <a:ea typeface="Cambria Math" charset="0"/>
                                <a:cs typeface="Cambria Math" charset="0"/>
                              </a:rPr>
                            </m:ctrlPr>
                          </m:fPr>
                          <m:num>
                            <m:r>
                              <a:rPr lang="en-US" sz="2800" b="0" i="1" smtClean="0">
                                <a:latin typeface="Cambria Math" charset="0"/>
                                <a:ea typeface="Cambria Math" charset="0"/>
                                <a:cs typeface="Cambria Math" charset="0"/>
                              </a:rPr>
                              <m:t>2</m:t>
                            </m:r>
                            <m:r>
                              <a:rPr lang="en-US" sz="2800" b="0" i="1" smtClean="0">
                                <a:latin typeface="Cambria Math" charset="0"/>
                                <a:ea typeface="Cambria Math" charset="0"/>
                                <a:cs typeface="Cambria Math" charset="0"/>
                              </a:rPr>
                              <m:t>𝑗</m:t>
                            </m:r>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𝑐</m:t>
                            </m:r>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𝑗</m:t>
                            </m:r>
                            <m:r>
                              <a:rPr lang="en-US" sz="2800" b="0" i="1" smtClean="0">
                                <a:latin typeface="Cambria Math" charset="0"/>
                                <a:ea typeface="Cambria Math" charset="0"/>
                                <a:cs typeface="Cambria Math" charset="0"/>
                              </a:rPr>
                              <m:t>)</m:t>
                            </m:r>
                          </m:num>
                          <m:den>
                            <m:r>
                              <a:rPr lang="en-US" sz="2800" b="0" i="1" smtClean="0">
                                <a:latin typeface="Cambria Math" charset="0"/>
                                <a:ea typeface="Cambria Math" charset="0"/>
                                <a:cs typeface="Cambria Math" charset="0"/>
                              </a:rPr>
                              <m:t>𝑐</m:t>
                            </m:r>
                            <m:r>
                              <a:rPr lang="en-US" sz="2800" b="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𝑐</m:t>
                            </m:r>
                            <m:r>
                              <a:rPr lang="en-US" sz="2800" b="0" i="1" smtClean="0">
                                <a:latin typeface="Cambria Math" charset="0"/>
                                <a:ea typeface="Cambria Math" charset="0"/>
                                <a:cs typeface="Cambria Math" charset="0"/>
                              </a:rPr>
                              <m:t>−1)</m:t>
                            </m:r>
                          </m:den>
                        </m:f>
                      </m:e>
                    </m:nary>
                  </m:oMath>
                </a14:m>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981636" y="3545789"/>
                <a:ext cx="5623912" cy="744050"/>
              </a:xfrm>
              <a:prstGeom prst="rect">
                <a:avLst/>
              </a:prstGeom>
              <a:blipFill rotWithShape="0">
                <a:blip r:embed="rId4"/>
                <a:stretch>
                  <a:fillRect l="-3792" b="-6557"/>
                </a:stretch>
              </a:blipFill>
            </p:spPr>
            <p:txBody>
              <a:bodyPr/>
              <a:lstStyle/>
              <a:p>
                <a:r>
                  <a:rPr lang="en-US">
                    <a:noFill/>
                  </a:rPr>
                  <a:t> </a:t>
                </a:r>
              </a:p>
            </p:txBody>
          </p:sp>
        </mc:Fallback>
      </mc:AlternateContent>
      <p:sp>
        <p:nvSpPr>
          <p:cNvPr id="3" name="TextBox 2"/>
          <p:cNvSpPr txBox="1"/>
          <p:nvPr/>
        </p:nvSpPr>
        <p:spPr>
          <a:xfrm>
            <a:off x="376519" y="5831279"/>
            <a:ext cx="8511988" cy="646331"/>
          </a:xfrm>
          <a:prstGeom prst="rect">
            <a:avLst/>
          </a:prstGeom>
          <a:solidFill>
            <a:schemeClr val="accent1">
              <a:lumMod val="20000"/>
              <a:lumOff val="80000"/>
            </a:schemeClr>
          </a:solidFill>
        </p:spPr>
        <p:txBody>
          <a:bodyPr wrap="square" rtlCol="0">
            <a:spAutoFit/>
          </a:bodyPr>
          <a:lstStyle/>
          <a:p>
            <a:r>
              <a:rPr lang="en-US" dirty="0" smtClean="0"/>
              <a:t>This is the </a:t>
            </a:r>
            <a:r>
              <a:rPr lang="en-US" u="sng" dirty="0" smtClean="0"/>
              <a:t>Average Number of Differences</a:t>
            </a:r>
            <a:r>
              <a:rPr lang="en-US" dirty="0" smtClean="0"/>
              <a:t> between any 2 sequences in the Sample/Population.</a:t>
            </a:r>
            <a:endParaRPr lang="en-US" dirty="0"/>
          </a:p>
        </p:txBody>
      </p:sp>
      <p:sp>
        <p:nvSpPr>
          <p:cNvPr id="5" name="TextBox 4"/>
          <p:cNvSpPr txBox="1"/>
          <p:nvPr/>
        </p:nvSpPr>
        <p:spPr>
          <a:xfrm>
            <a:off x="981636" y="4598894"/>
            <a:ext cx="5110694" cy="923330"/>
          </a:xfrm>
          <a:prstGeom prst="rect">
            <a:avLst/>
          </a:prstGeom>
          <a:noFill/>
        </p:spPr>
        <p:txBody>
          <a:bodyPr wrap="none" rtlCol="0">
            <a:spAutoFit/>
          </a:bodyPr>
          <a:lstStyle/>
          <a:p>
            <a:r>
              <a:rPr lang="en-US" i="1" dirty="0" smtClean="0"/>
              <a:t>j = the number of derived alleles</a:t>
            </a:r>
          </a:p>
          <a:p>
            <a:r>
              <a:rPr lang="en-US" i="1" dirty="0" smtClean="0"/>
              <a:t>c = the total number of chromosomes/alleles</a:t>
            </a:r>
          </a:p>
          <a:p>
            <a:r>
              <a:rPr lang="en-US" i="1" dirty="0" smtClean="0"/>
              <a:t>∑ = summed over ALL SNP sites in a sequence</a:t>
            </a:r>
            <a:endParaRPr lang="en-US" i="1" dirty="0"/>
          </a:p>
        </p:txBody>
      </p:sp>
    </p:spTree>
    <p:extLst>
      <p:ext uri="{BB962C8B-B14F-4D97-AF65-F5344CB8AC3E}">
        <p14:creationId xmlns:p14="http://schemas.microsoft.com/office/powerpoint/2010/main" val="869548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2270</TotalTime>
  <Words>1892</Words>
  <Application>Microsoft Macintosh PowerPoint</Application>
  <PresentationFormat>Letter Paper (8.5x11 in)</PresentationFormat>
  <Paragraphs>250</Paragraphs>
  <Slides>26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Century Schoolbook</vt:lpstr>
      <vt:lpstr>Mangal</vt:lpstr>
      <vt:lpstr>Arial</vt:lpstr>
      <vt:lpstr>Office Theme</vt:lpstr>
      <vt:lpstr>Computational Genomics WS</vt:lpstr>
      <vt:lpstr>Topics for Today</vt:lpstr>
      <vt:lpstr>Coalescent Trees: Review</vt:lpstr>
      <vt:lpstr>Coalescent Trees: Review</vt:lpstr>
      <vt:lpstr>Coalescent Trees: Review</vt:lpstr>
      <vt:lpstr>Coalescent Trees: Review</vt:lpstr>
      <vt:lpstr>Allele Frequency Spectrum</vt:lpstr>
      <vt:lpstr>Population Mutation Rate (𝜽)</vt:lpstr>
      <vt:lpstr>Population Mutation Rate (𝜽)</vt:lpstr>
      <vt:lpstr>Under Neutrality:</vt:lpstr>
      <vt:lpstr>Left-Skewed Frequencies</vt:lpstr>
      <vt:lpstr>Left-Skewed Frequencies</vt:lpstr>
      <vt:lpstr>Left-Skewed Frequencies</vt:lpstr>
      <vt:lpstr>Left-Skewed Frequencies</vt:lpstr>
      <vt:lpstr>Right-Skewed Frequencies</vt:lpstr>
      <vt:lpstr>Right-Skewed Frequencies</vt:lpstr>
      <vt:lpstr>Right-Skewed Frequencies</vt:lpstr>
      <vt:lpstr>Tajima’s D</vt:lpstr>
      <vt:lpstr>Tajima’s D</vt:lpstr>
      <vt:lpstr>Tajima’s D</vt:lpstr>
      <vt:lpstr>Sliding Window Tests</vt:lpstr>
      <vt:lpstr>Sliding Window Tests</vt:lpstr>
      <vt:lpstr>Sliding Window Tests</vt:lpstr>
      <vt:lpstr>Sliding Window Tests</vt:lpstr>
      <vt:lpstr>Sliding Window Tests:  </vt:lpstr>
      <vt:lpstr>Today’s Exercise: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 WS</dc:title>
  <dc:creator>Elizabeth A Cooper</dc:creator>
  <cp:lastModifiedBy>Microsoft Office User</cp:lastModifiedBy>
  <cp:revision>226</cp:revision>
  <cp:lastPrinted>2017-03-14T15:52:49Z</cp:lastPrinted>
  <dcterms:created xsi:type="dcterms:W3CDTF">2017-02-13T19:19:29Z</dcterms:created>
  <dcterms:modified xsi:type="dcterms:W3CDTF">2017-11-07T17:09:21Z</dcterms:modified>
</cp:coreProperties>
</file>